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</p:sldMasterIdLst>
  <p:notesMasterIdLst>
    <p:notesMasterId r:id="rId55"/>
  </p:notesMasterIdLst>
  <p:sldIdLst>
    <p:sldId id="256" r:id="rId2"/>
    <p:sldId id="338" r:id="rId3"/>
    <p:sldId id="339" r:id="rId4"/>
    <p:sldId id="340" r:id="rId5"/>
    <p:sldId id="341" r:id="rId6"/>
    <p:sldId id="342" r:id="rId7"/>
    <p:sldId id="350" r:id="rId8"/>
    <p:sldId id="349" r:id="rId9"/>
    <p:sldId id="361" r:id="rId10"/>
    <p:sldId id="343" r:id="rId11"/>
    <p:sldId id="344" r:id="rId12"/>
    <p:sldId id="351" r:id="rId13"/>
    <p:sldId id="345" r:id="rId14"/>
    <p:sldId id="352" r:id="rId15"/>
    <p:sldId id="346" r:id="rId16"/>
    <p:sldId id="353" r:id="rId17"/>
    <p:sldId id="348" r:id="rId18"/>
    <p:sldId id="347" r:id="rId19"/>
    <p:sldId id="360" r:id="rId20"/>
    <p:sldId id="362" r:id="rId21"/>
    <p:sldId id="354" r:id="rId22"/>
    <p:sldId id="355" r:id="rId23"/>
    <p:sldId id="356" r:id="rId24"/>
    <p:sldId id="357" r:id="rId25"/>
    <p:sldId id="363" r:id="rId26"/>
    <p:sldId id="358" r:id="rId27"/>
    <p:sldId id="359" r:id="rId28"/>
    <p:sldId id="364" r:id="rId29"/>
    <p:sldId id="365" r:id="rId30"/>
    <p:sldId id="366" r:id="rId31"/>
    <p:sldId id="332" r:id="rId32"/>
    <p:sldId id="333" r:id="rId33"/>
    <p:sldId id="334" r:id="rId34"/>
    <p:sldId id="335" r:id="rId35"/>
    <p:sldId id="336" r:id="rId36"/>
    <p:sldId id="337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25" r:id="rId48"/>
    <p:sldId id="326" r:id="rId49"/>
    <p:sldId id="327" r:id="rId50"/>
    <p:sldId id="328" r:id="rId51"/>
    <p:sldId id="329" r:id="rId52"/>
    <p:sldId id="330" r:id="rId53"/>
    <p:sldId id="331" r:id="rId54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00" y="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2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F00FAC0-5E9F-4073-A7D4-89FD3B69D34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9709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70EF6CD-8E29-4A91-B328-0B64D7FF6450}" type="slidenum">
              <a:rPr lang="nl-NL" altLang="nl-NL"/>
              <a:pPr eaLnBrk="1" hangingPunct="1"/>
              <a:t>1</a:t>
            </a:fld>
            <a:endParaRPr lang="nl-NL" altLang="nl-NL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C6B433-0569-4F92-9D79-E7DF28D4E8D2}" type="slidenum">
              <a:rPr lang="nl-NL" altLang="nl-NL" smtClean="0"/>
              <a:pPr eaLnBrk="1" hangingPunct="1"/>
              <a:t>45</a:t>
            </a:fld>
            <a:endParaRPr lang="nl-NL" altLang="nl-NL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C8B78F-D2F8-43A9-BEF6-61D341C70CB8}" type="slidenum">
              <a:rPr lang="nl-NL" altLang="nl-NL" smtClean="0"/>
              <a:pPr eaLnBrk="1" hangingPunct="1"/>
              <a:t>46</a:t>
            </a:fld>
            <a:endParaRPr lang="nl-NL" altLang="nl-NL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6DD012-99D3-4C70-A25A-C640285FCC37}" type="slidenum">
              <a:rPr lang="nl-NL" altLang="nl-NL" smtClean="0"/>
              <a:pPr eaLnBrk="1" hangingPunct="1"/>
              <a:t>47</a:t>
            </a:fld>
            <a:endParaRPr lang="nl-NL" altLang="nl-NL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DC3612-131C-453D-9B6C-A5CB67DE491F}" type="slidenum">
              <a:rPr lang="nl-NL" altLang="nl-NL" smtClean="0"/>
              <a:pPr eaLnBrk="1" hangingPunct="1"/>
              <a:t>48</a:t>
            </a:fld>
            <a:endParaRPr lang="nl-NL" altLang="nl-NL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0507B1-2980-44D3-9330-975B155E3C1D}" type="slidenum">
              <a:rPr lang="nl-NL" altLang="nl-NL" smtClean="0"/>
              <a:pPr eaLnBrk="1" hangingPunct="1"/>
              <a:t>49</a:t>
            </a:fld>
            <a:endParaRPr lang="nl-NL" altLang="nl-NL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C951A2-F030-4C8D-89F3-E7546B79CDD5}" type="slidenum">
              <a:rPr lang="nl-NL" altLang="nl-NL" smtClean="0"/>
              <a:pPr eaLnBrk="1" hangingPunct="1"/>
              <a:t>50</a:t>
            </a:fld>
            <a:endParaRPr lang="nl-NL" altLang="nl-NL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77F881-AF64-4967-ACC2-0C9E520933D3}" type="slidenum">
              <a:rPr lang="nl-NL" altLang="nl-NL" smtClean="0"/>
              <a:pPr eaLnBrk="1" hangingPunct="1"/>
              <a:t>51</a:t>
            </a:fld>
            <a:endParaRPr lang="nl-NL" altLang="nl-NL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73AFE4-A79D-45A6-8505-E34A96EE2FF0}" type="slidenum">
              <a:rPr lang="nl-NL" altLang="nl-NL" smtClean="0"/>
              <a:pPr eaLnBrk="1" hangingPunct="1"/>
              <a:t>52</a:t>
            </a:fld>
            <a:endParaRPr lang="nl-NL" altLang="nl-NL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042C1F-6401-4FBF-B768-9C3094E5B5DF}" type="slidenum">
              <a:rPr lang="nl-NL" altLang="nl-NL" smtClean="0"/>
              <a:pPr eaLnBrk="1" hangingPunct="1"/>
              <a:t>53</a:t>
            </a:fld>
            <a:endParaRPr lang="nl-NL" altLang="nl-NL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9D2769-2030-4B3F-A9DA-A85CAA842177}" type="slidenum">
              <a:rPr lang="nl-NL" altLang="nl-NL" smtClean="0"/>
              <a:pPr eaLnBrk="1" hangingPunct="1"/>
              <a:t>37</a:t>
            </a:fld>
            <a:endParaRPr lang="nl-NL" altLang="nl-NL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C73DBD-45D9-4ABA-87E6-B46CBA35A868}" type="slidenum">
              <a:rPr lang="nl-NL" altLang="nl-NL" smtClean="0"/>
              <a:pPr eaLnBrk="1" hangingPunct="1"/>
              <a:t>38</a:t>
            </a:fld>
            <a:endParaRPr lang="nl-NL" altLang="nl-NL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783000-C07E-4BC8-AB26-BBE711A37105}" type="slidenum">
              <a:rPr lang="nl-NL" altLang="nl-NL" smtClean="0"/>
              <a:pPr eaLnBrk="1" hangingPunct="1"/>
              <a:t>39</a:t>
            </a:fld>
            <a:endParaRPr lang="nl-NL" altLang="nl-NL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063435-42C9-4AFD-8004-52862C2623B3}" type="slidenum">
              <a:rPr lang="nl-NL" altLang="nl-NL" smtClean="0"/>
              <a:pPr eaLnBrk="1" hangingPunct="1"/>
              <a:t>40</a:t>
            </a:fld>
            <a:endParaRPr lang="nl-NL" altLang="nl-NL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F23B19-4463-4875-B159-5BC47BAC6640}" type="slidenum">
              <a:rPr lang="nl-NL" altLang="nl-NL" smtClean="0"/>
              <a:pPr eaLnBrk="1" hangingPunct="1"/>
              <a:t>41</a:t>
            </a:fld>
            <a:endParaRPr lang="nl-NL" altLang="nl-NL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62794F-D1F3-4838-97BB-76FAEC996906}" type="slidenum">
              <a:rPr lang="nl-NL" altLang="nl-NL" smtClean="0"/>
              <a:pPr eaLnBrk="1" hangingPunct="1"/>
              <a:t>42</a:t>
            </a:fld>
            <a:endParaRPr lang="nl-NL" altLang="nl-NL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2CAFAB-BF2F-40B7-BB7F-3FE60560F53D}" type="slidenum">
              <a:rPr lang="nl-NL" altLang="nl-NL" smtClean="0"/>
              <a:pPr eaLnBrk="1" hangingPunct="1"/>
              <a:t>43</a:t>
            </a:fld>
            <a:endParaRPr lang="nl-NL" altLang="nl-NL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214551-F4A3-45C1-94A2-536EDE7F01A7}" type="slidenum">
              <a:rPr lang="nl-NL" altLang="nl-NL" smtClean="0"/>
              <a:pPr eaLnBrk="1" hangingPunct="1"/>
              <a:t>44</a:t>
            </a:fld>
            <a:endParaRPr lang="nl-NL" altLang="nl-NL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nd diagonale hoek rechthoek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EF06105-6725-48AC-BE39-83348E5F5FED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F3F9362-076A-4861-BAC8-85E70878F497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48828D-7E6E-4791-9D0F-DBCBDD75252A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7705E-C49E-4ED8-BC40-8A25702BF1E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799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C15CF2D-3868-4A66-8366-AB3D2494E1DE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12E92FA-29ED-4731-ADA3-E3C4ACBF79B0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7A1C71F4-3EBB-4EB8-9994-2FC6104E970F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B5FF9222-8DCC-44DC-AE2A-C77D6BFB3D09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9D2DB1-6CF7-4BFF-817A-C812271BCD24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9D6FC1C-4FBD-4531-B1D2-667853374C35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D128980-0FCC-4EFC-A920-91A1240F8C6A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nl-N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 op het pictogram als u een afbeelding wilt toevoegen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5D3C4E1-2B9A-478B-955B-0BBF7EF5B266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nd diagonale hoek rechthoek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7A1C71F4-3EBB-4EB8-9994-2FC6104E970F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7ey8wyI5eo" TargetMode="External"/><Relationship Id="rId2" Type="http://schemas.openxmlformats.org/officeDocument/2006/relationships/hyperlink" Target="https://www.youtube.com/watch?v=NGqXY9viTBA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755650" y="3357563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sz="9600" dirty="0" smtClean="0"/>
              <a:t>H19 Maag en </a:t>
            </a:r>
            <a:br>
              <a:rPr lang="nl-NL" altLang="nl-NL" sz="9600" dirty="0" smtClean="0"/>
            </a:br>
            <a:r>
              <a:rPr lang="nl-NL" altLang="nl-NL" sz="9600" dirty="0" smtClean="0"/>
              <a:t>darmen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868863"/>
            <a:ext cx="6400800" cy="1752600"/>
          </a:xfrm>
        </p:spPr>
        <p:txBody>
          <a:bodyPr/>
          <a:lstStyle/>
          <a:p>
            <a:pPr eaLnBrk="1" hangingPunct="1"/>
            <a:endParaRPr lang="nl-NL" altLang="nl-NL" sz="6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Ulcus pepticum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 smtClean="0"/>
              <a:t>HCl</a:t>
            </a:r>
            <a:r>
              <a:rPr lang="nl-NL" dirty="0" smtClean="0"/>
              <a:t> diep in maagwand =&gt; gat slijmvlies = zweer</a:t>
            </a:r>
          </a:p>
          <a:p>
            <a:endParaRPr lang="nl-NL" dirty="0" smtClean="0"/>
          </a:p>
          <a:p>
            <a:pPr marL="0" indent="0">
              <a:buNone/>
            </a:pPr>
            <a:r>
              <a:rPr lang="nl-NL" u="sng" dirty="0" smtClean="0"/>
              <a:t>Oorzaak</a:t>
            </a:r>
            <a:r>
              <a:rPr lang="nl-NL" dirty="0" smtClean="0"/>
              <a:t> </a:t>
            </a:r>
          </a:p>
          <a:p>
            <a:r>
              <a:rPr lang="nl-NL" dirty="0"/>
              <a:t>P</a:t>
            </a:r>
            <a:r>
              <a:rPr lang="nl-NL" dirty="0" smtClean="0"/>
              <a:t>sych stress</a:t>
            </a:r>
          </a:p>
          <a:p>
            <a:r>
              <a:rPr lang="nl-NL" dirty="0" smtClean="0"/>
              <a:t>Slechte voedingsgewoonte</a:t>
            </a:r>
          </a:p>
          <a:p>
            <a:r>
              <a:rPr lang="nl-NL" dirty="0" smtClean="0"/>
              <a:t>Alcohol, nicotine, medicijnen (aspirine),</a:t>
            </a:r>
          </a:p>
          <a:p>
            <a:r>
              <a:rPr lang="nl-NL" dirty="0" err="1" smtClean="0"/>
              <a:t>Hecilobacter</a:t>
            </a:r>
            <a:r>
              <a:rPr lang="nl-NL" dirty="0" smtClean="0"/>
              <a:t> pylori, erfelijk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258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Complicatie maagzweer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Bloeding </a:t>
            </a:r>
          </a:p>
          <a:p>
            <a:r>
              <a:rPr lang="nl-NL" dirty="0" smtClean="0"/>
              <a:t>Perforatie</a:t>
            </a:r>
          </a:p>
          <a:p>
            <a:r>
              <a:rPr lang="nl-NL" dirty="0" smtClean="0"/>
              <a:t>Pylorusstenose</a:t>
            </a:r>
          </a:p>
          <a:p>
            <a:r>
              <a:rPr lang="nl-NL" dirty="0" smtClean="0"/>
              <a:t>Carcinoom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9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jullie diagnose?</a:t>
            </a:r>
            <a:endParaRPr lang="nl-N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28019"/>
            <a:ext cx="5334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86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Bloeding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u="sng" dirty="0" smtClean="0"/>
              <a:t>Oorzaak</a:t>
            </a:r>
            <a:endParaRPr lang="nl-NL" dirty="0" smtClean="0"/>
          </a:p>
          <a:p>
            <a:r>
              <a:rPr lang="nl-NL" dirty="0" smtClean="0"/>
              <a:t> Zweer </a:t>
            </a:r>
            <a:r>
              <a:rPr lang="nl-NL" dirty="0" err="1" smtClean="0"/>
              <a:t>blv</a:t>
            </a:r>
            <a:r>
              <a:rPr lang="nl-NL" dirty="0" smtClean="0"/>
              <a:t> aangevreten</a:t>
            </a:r>
          </a:p>
          <a:p>
            <a:endParaRPr lang="nl-NL" dirty="0" smtClean="0"/>
          </a:p>
          <a:p>
            <a:pPr marL="0" indent="0">
              <a:buNone/>
            </a:pPr>
            <a:r>
              <a:rPr lang="nl-NL" u="sng" dirty="0" err="1" smtClean="0"/>
              <a:t>Thp</a:t>
            </a:r>
            <a:endParaRPr lang="nl-NL" dirty="0" smtClean="0"/>
          </a:p>
          <a:p>
            <a:r>
              <a:rPr lang="nl-NL" dirty="0" smtClean="0"/>
              <a:t>Gastroscopie</a:t>
            </a:r>
          </a:p>
          <a:p>
            <a:r>
              <a:rPr lang="nl-NL" dirty="0" smtClean="0"/>
              <a:t>Dichtklemmen </a:t>
            </a:r>
            <a:r>
              <a:rPr lang="nl-NL" dirty="0" err="1" smtClean="0"/>
              <a:t>blv</a:t>
            </a:r>
            <a:endParaRPr lang="nl-NL" dirty="0" smtClean="0"/>
          </a:p>
          <a:p>
            <a:r>
              <a:rPr lang="nl-NL" dirty="0"/>
              <a:t>O</a:t>
            </a:r>
            <a:r>
              <a:rPr lang="nl-NL" dirty="0" smtClean="0"/>
              <a:t>orzaak achterhalen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433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jullie diagnose?</a:t>
            </a:r>
            <a:endParaRPr lang="nl-N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988840"/>
            <a:ext cx="7069901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/>
          <p:cNvSpPr/>
          <p:nvPr/>
        </p:nvSpPr>
        <p:spPr>
          <a:xfrm>
            <a:off x="4932040" y="4702119"/>
            <a:ext cx="2304256" cy="504056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990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Perforatie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u="sng" dirty="0" smtClean="0"/>
              <a:t>Gevolg</a:t>
            </a:r>
            <a:r>
              <a:rPr lang="nl-NL" dirty="0" smtClean="0"/>
              <a:t> maaginhoud in buikholte =&gt; </a:t>
            </a:r>
            <a:br>
              <a:rPr lang="nl-NL" dirty="0" smtClean="0"/>
            </a:br>
            <a:r>
              <a:rPr lang="nl-NL" dirty="0" smtClean="0"/>
              <a:t>              buikvliesontsteking</a:t>
            </a:r>
          </a:p>
          <a:p>
            <a:pPr marL="0" indent="0">
              <a:buNone/>
            </a:pPr>
            <a:r>
              <a:rPr lang="nl-NL" u="sng" dirty="0" smtClean="0"/>
              <a:t>Symptomen</a:t>
            </a:r>
            <a:r>
              <a:rPr lang="nl-NL" dirty="0" smtClean="0"/>
              <a:t> </a:t>
            </a:r>
          </a:p>
          <a:p>
            <a:r>
              <a:rPr lang="nl-NL" dirty="0" smtClean="0"/>
              <a:t>Zéér veel pijn</a:t>
            </a:r>
          </a:p>
          <a:p>
            <a:r>
              <a:rPr lang="nl-NL" dirty="0" smtClean="0"/>
              <a:t>Opgetrokken benen in bed</a:t>
            </a:r>
          </a:p>
          <a:p>
            <a:r>
              <a:rPr lang="nl-NL" dirty="0" smtClean="0"/>
              <a:t>Shock</a:t>
            </a:r>
          </a:p>
          <a:p>
            <a:r>
              <a:rPr lang="nl-NL" dirty="0" smtClean="0"/>
              <a:t>“Acute buik”</a:t>
            </a:r>
          </a:p>
          <a:p>
            <a:r>
              <a:rPr lang="nl-NL" dirty="0" smtClean="0"/>
              <a:t>Soms braken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u="sng" dirty="0" err="1" smtClean="0"/>
              <a:t>Thp</a:t>
            </a:r>
            <a:r>
              <a:rPr lang="nl-NL" dirty="0" smtClean="0"/>
              <a:t> AB, </a:t>
            </a:r>
            <a:r>
              <a:rPr lang="nl-NL" dirty="0" err="1" smtClean="0"/>
              <a:t>Hb</a:t>
            </a:r>
            <a:r>
              <a:rPr lang="nl-NL" dirty="0" smtClean="0"/>
              <a:t> </a:t>
            </a:r>
            <a:r>
              <a:rPr lang="nl-NL" dirty="0" err="1" smtClean="0"/>
              <a:t>cô</a:t>
            </a:r>
            <a:r>
              <a:rPr lang="nl-NL" dirty="0" smtClean="0"/>
              <a:t>, dieet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922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Soorten buikpijn</a:t>
            </a:r>
            <a:endParaRPr lang="nl-N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4" t="26462" r="14413" b="9777"/>
          <a:stretch/>
        </p:blipFill>
        <p:spPr bwMode="auto">
          <a:xfrm>
            <a:off x="827584" y="1525457"/>
            <a:ext cx="7344816" cy="491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/>
          <p:cNvSpPr/>
          <p:nvPr/>
        </p:nvSpPr>
        <p:spPr>
          <a:xfrm>
            <a:off x="1115616" y="6165304"/>
            <a:ext cx="1080120" cy="216024"/>
          </a:xfrm>
          <a:prstGeom prst="rect">
            <a:avLst/>
          </a:prstGeom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/>
              <a:t>I</a:t>
            </a:r>
            <a:r>
              <a:rPr lang="nl-NL" sz="1400" dirty="0" smtClean="0"/>
              <a:t>nfectie</a:t>
            </a:r>
            <a:endParaRPr lang="nl-NL" sz="1400" dirty="0"/>
          </a:p>
        </p:txBody>
      </p:sp>
      <p:sp>
        <p:nvSpPr>
          <p:cNvPr id="5" name="Rechthoek 4"/>
          <p:cNvSpPr/>
          <p:nvPr/>
        </p:nvSpPr>
        <p:spPr>
          <a:xfrm>
            <a:off x="1008469" y="4653136"/>
            <a:ext cx="1080120" cy="216024"/>
          </a:xfrm>
          <a:prstGeom prst="rect">
            <a:avLst/>
          </a:prstGeom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/>
              <a:t>Koliek</a:t>
            </a:r>
            <a:endParaRPr lang="nl-NL" sz="1400" dirty="0"/>
          </a:p>
        </p:txBody>
      </p:sp>
      <p:sp>
        <p:nvSpPr>
          <p:cNvPr id="6" name="Rechthoek 5"/>
          <p:cNvSpPr/>
          <p:nvPr/>
        </p:nvSpPr>
        <p:spPr>
          <a:xfrm>
            <a:off x="1065012" y="3140968"/>
            <a:ext cx="1080120" cy="216024"/>
          </a:xfrm>
          <a:prstGeom prst="rect">
            <a:avLst/>
          </a:prstGeom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/>
              <a:t>Perforatie</a:t>
            </a:r>
            <a:endParaRPr lang="nl-NL" sz="1400" dirty="0"/>
          </a:p>
        </p:txBody>
      </p:sp>
      <p:sp>
        <p:nvSpPr>
          <p:cNvPr id="4" name="Rechthoek 3"/>
          <p:cNvSpPr/>
          <p:nvPr/>
        </p:nvSpPr>
        <p:spPr>
          <a:xfrm>
            <a:off x="1065012" y="1628800"/>
            <a:ext cx="1418756" cy="216024"/>
          </a:xfrm>
          <a:prstGeom prst="rect">
            <a:avLst/>
          </a:prstGeom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b="1" dirty="0" smtClean="0"/>
              <a:t>Pijntype</a:t>
            </a:r>
            <a:endParaRPr lang="nl-NL" sz="1400" b="1" dirty="0"/>
          </a:p>
        </p:txBody>
      </p:sp>
    </p:spTree>
    <p:extLst>
      <p:ext uri="{BB962C8B-B14F-4D97-AF65-F5344CB8AC3E}">
        <p14:creationId xmlns:p14="http://schemas.microsoft.com/office/powerpoint/2010/main" val="303854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jullie diagnose?</a:t>
            </a:r>
            <a:endParaRPr lang="nl-N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6" b="12186"/>
          <a:stretch/>
        </p:blipFill>
        <p:spPr bwMode="auto">
          <a:xfrm>
            <a:off x="1043608" y="1628800"/>
            <a:ext cx="6840760" cy="456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14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Pylorusstenose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0231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u="sng" dirty="0" smtClean="0"/>
              <a:t>Oorzaak 1</a:t>
            </a:r>
          </a:p>
          <a:p>
            <a:r>
              <a:rPr lang="nl-NL" dirty="0" smtClean="0"/>
              <a:t>Zweer in buurt pylorus</a:t>
            </a:r>
          </a:p>
          <a:p>
            <a:pPr marL="0" indent="0">
              <a:buNone/>
            </a:pPr>
            <a:r>
              <a:rPr lang="nl-NL" u="sng" dirty="0" smtClean="0"/>
              <a:t>Symptomen</a:t>
            </a:r>
          </a:p>
          <a:p>
            <a:r>
              <a:rPr lang="nl-NL" dirty="0" smtClean="0"/>
              <a:t>Voedsel niet goed doorstromen: vol gevoel, weinig eetlust, misselijk na eten, projectiel braken</a:t>
            </a:r>
          </a:p>
          <a:p>
            <a:endParaRPr lang="nl-NL" dirty="0" smtClean="0"/>
          </a:p>
          <a:p>
            <a:pPr marL="0" indent="0">
              <a:buNone/>
            </a:pPr>
            <a:r>
              <a:rPr lang="nl-NL" u="sng" dirty="0" smtClean="0"/>
              <a:t>Oorzaak 2</a:t>
            </a:r>
          </a:p>
          <a:p>
            <a:r>
              <a:rPr lang="nl-NL" dirty="0" smtClean="0"/>
              <a:t>Erfelijk = pylorushypertrofie</a:t>
            </a:r>
          </a:p>
          <a:p>
            <a:pPr marL="0" indent="0">
              <a:buNone/>
            </a:pPr>
            <a:r>
              <a:rPr lang="nl-NL" u="sng" dirty="0" err="1" smtClean="0"/>
              <a:t>Thp</a:t>
            </a:r>
            <a:r>
              <a:rPr lang="nl-NL" dirty="0" smtClean="0"/>
              <a:t> </a:t>
            </a:r>
          </a:p>
          <a:p>
            <a:r>
              <a:rPr lang="nl-NL" dirty="0" smtClean="0"/>
              <a:t>Klieven sluitspier = </a:t>
            </a:r>
            <a:r>
              <a:rPr lang="nl-NL" dirty="0" err="1" smtClean="0"/>
              <a:t>pyloromyotomie</a:t>
            </a:r>
            <a:r>
              <a:rPr lang="nl-NL" dirty="0" smtClean="0"/>
              <a:t> volgens </a:t>
            </a:r>
            <a:r>
              <a:rPr lang="nl-NL" dirty="0" err="1" smtClean="0"/>
              <a:t>Ramstedt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74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Projectielbraken</a:t>
            </a:r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5112568" cy="493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18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46237"/>
            <a:ext cx="8435280" cy="4526280"/>
          </a:xfrm>
        </p:spPr>
        <p:txBody>
          <a:bodyPr/>
          <a:lstStyle/>
          <a:p>
            <a:pPr marL="0" indent="0">
              <a:buNone/>
            </a:pPr>
            <a:r>
              <a:rPr lang="nl-NL" u="sng" dirty="0" smtClean="0"/>
              <a:t>Taken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Voedsel bewaren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Maagsap verteert voedsel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Peristaltiek: kneden, mengen,    </a:t>
            </a:r>
            <a:br>
              <a:rPr lang="nl-NL" dirty="0" smtClean="0"/>
            </a:br>
            <a:r>
              <a:rPr lang="nl-NL" dirty="0" smtClean="0"/>
              <a:t>                      transporteren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Produceren: </a:t>
            </a:r>
            <a:r>
              <a:rPr lang="nl-NL" dirty="0" err="1" smtClean="0"/>
              <a:t>intrinsic</a:t>
            </a:r>
            <a:r>
              <a:rPr lang="nl-NL" dirty="0" smtClean="0"/>
              <a:t> factor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Opbouw </a:t>
            </a:r>
            <a:r>
              <a:rPr lang="nl-NL" dirty="0" err="1" smtClean="0"/>
              <a:t>vd</a:t>
            </a:r>
            <a:r>
              <a:rPr lang="nl-NL" dirty="0" smtClean="0"/>
              <a:t> maag; zie boek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5468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jullie diagnose?</a:t>
            </a:r>
            <a:endParaRPr lang="nl-N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58" y="1646237"/>
            <a:ext cx="3512049" cy="484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" t="2916" r="7422" b="38926"/>
          <a:stretch/>
        </p:blipFill>
        <p:spPr bwMode="auto">
          <a:xfrm>
            <a:off x="1547664" y="1484784"/>
            <a:ext cx="5622088" cy="517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26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Carcinomen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u="sng" dirty="0" smtClean="0"/>
              <a:t>Oorzaak </a:t>
            </a:r>
            <a:r>
              <a:rPr lang="nl-NL" dirty="0" err="1" smtClean="0"/>
              <a:t>wrs</a:t>
            </a:r>
            <a:r>
              <a:rPr lang="nl-NL" dirty="0" smtClean="0"/>
              <a:t>. Langdurige infectie</a:t>
            </a:r>
          </a:p>
          <a:p>
            <a:r>
              <a:rPr lang="nl-NL" dirty="0" err="1" smtClean="0"/>
              <a:t>Helicobacter</a:t>
            </a:r>
            <a:r>
              <a:rPr lang="nl-NL" dirty="0" smtClean="0"/>
              <a:t> pylori</a:t>
            </a:r>
          </a:p>
          <a:p>
            <a:r>
              <a:rPr lang="nl-NL" dirty="0" smtClean="0"/>
              <a:t>Vaak dodelijk </a:t>
            </a:r>
            <a:r>
              <a:rPr lang="nl-NL" dirty="0" err="1" smtClean="0"/>
              <a:t>ivm</a:t>
            </a:r>
            <a:r>
              <a:rPr lang="nl-NL" dirty="0" smtClean="0"/>
              <a:t> late diagnose</a:t>
            </a:r>
          </a:p>
          <a:p>
            <a:r>
              <a:rPr lang="nl-NL" dirty="0" smtClean="0"/>
              <a:t>Vaak al uitzaaiingen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226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Symptomen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Vermoeidheid </a:t>
            </a:r>
          </a:p>
          <a:p>
            <a:pPr marL="0" indent="0">
              <a:buNone/>
            </a:pPr>
            <a:r>
              <a:rPr lang="nl-NL" dirty="0" smtClean="0"/>
              <a:t>Slechte eetlust:</a:t>
            </a:r>
          </a:p>
          <a:p>
            <a:r>
              <a:rPr lang="nl-NL" dirty="0" smtClean="0"/>
              <a:t>Gebrek aan eetlust</a:t>
            </a:r>
          </a:p>
          <a:p>
            <a:r>
              <a:rPr lang="nl-NL" dirty="0" smtClean="0"/>
              <a:t>Afkeer bep. </a:t>
            </a:r>
            <a:r>
              <a:rPr lang="nl-NL" dirty="0" err="1"/>
              <a:t>v</a:t>
            </a:r>
            <a:r>
              <a:rPr lang="nl-NL" dirty="0" err="1" smtClean="0"/>
              <a:t>oedingsmidd</a:t>
            </a:r>
            <a:r>
              <a:rPr lang="nl-NL" dirty="0" smtClean="0"/>
              <a:t>. </a:t>
            </a:r>
            <a:r>
              <a:rPr lang="nl-NL" dirty="0" err="1" smtClean="0"/>
              <a:t>mn</a:t>
            </a:r>
            <a:r>
              <a:rPr lang="nl-NL" dirty="0" smtClean="0"/>
              <a:t> vlees</a:t>
            </a:r>
          </a:p>
          <a:p>
            <a:r>
              <a:rPr lang="nl-NL" dirty="0" smtClean="0"/>
              <a:t>Vermagering</a:t>
            </a:r>
          </a:p>
          <a:p>
            <a:r>
              <a:rPr lang="nl-NL" dirty="0" smtClean="0"/>
              <a:t>Pijn in maagstreek</a:t>
            </a:r>
          </a:p>
          <a:p>
            <a:r>
              <a:rPr lang="nl-NL" dirty="0" smtClean="0"/>
              <a:t>Maagkrampen</a:t>
            </a:r>
          </a:p>
          <a:p>
            <a:r>
              <a:rPr lang="nl-NL" dirty="0" smtClean="0"/>
              <a:t>Braken</a:t>
            </a:r>
          </a:p>
          <a:p>
            <a:r>
              <a:rPr lang="nl-NL" dirty="0" smtClean="0"/>
              <a:t>Bloedarmoede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764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Therapie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Afh</a:t>
            </a:r>
            <a:r>
              <a:rPr lang="nl-NL" dirty="0" smtClean="0"/>
              <a:t>. v. stadium: curatief/palliatief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Curatief:</a:t>
            </a:r>
          </a:p>
          <a:p>
            <a:r>
              <a:rPr lang="nl-NL" dirty="0" smtClean="0"/>
              <a:t>Partiele maagresectie (of totale)</a:t>
            </a:r>
          </a:p>
          <a:p>
            <a:r>
              <a:rPr lang="nl-NL" dirty="0" smtClean="0"/>
              <a:t>Combi van chemo-, </a:t>
            </a:r>
            <a:r>
              <a:rPr lang="nl-NL" dirty="0" err="1" smtClean="0"/>
              <a:t>radiothp</a:t>
            </a:r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Partiele maagresectie:</a:t>
            </a:r>
          </a:p>
          <a:p>
            <a:r>
              <a:rPr lang="nl-NL" dirty="0" smtClean="0"/>
              <a:t>Billroth 1 of 2 reconstructie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075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Aandachtspunten na Ok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Sondevoeding =&gt; gewone voeding </a:t>
            </a:r>
            <a:r>
              <a:rPr lang="nl-NL" dirty="0" err="1" smtClean="0"/>
              <a:t>obv</a:t>
            </a:r>
            <a:r>
              <a:rPr lang="nl-NL" dirty="0" smtClean="0"/>
              <a:t> </a:t>
            </a:r>
            <a:r>
              <a:rPr lang="nl-NL" dirty="0" err="1" smtClean="0"/>
              <a:t>dietist</a:t>
            </a:r>
            <a:r>
              <a:rPr lang="nl-NL" dirty="0" smtClean="0"/>
              <a:t> </a:t>
            </a:r>
          </a:p>
          <a:p>
            <a:r>
              <a:rPr lang="nl-NL" dirty="0" smtClean="0"/>
              <a:t>Vit. B12</a:t>
            </a:r>
          </a:p>
          <a:p>
            <a:r>
              <a:rPr lang="nl-NL" dirty="0" smtClean="0"/>
              <a:t>Triple </a:t>
            </a:r>
            <a:r>
              <a:rPr lang="nl-NL" dirty="0" err="1" smtClean="0"/>
              <a:t>thp</a:t>
            </a:r>
            <a:endParaRPr lang="nl-NL" dirty="0" smtClean="0"/>
          </a:p>
          <a:p>
            <a:r>
              <a:rPr lang="nl-NL" dirty="0" smtClean="0"/>
              <a:t>Pijn</a:t>
            </a:r>
          </a:p>
          <a:p>
            <a:r>
              <a:rPr lang="nl-NL" dirty="0" smtClean="0"/>
              <a:t>Naadlekkage: “acute buik”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125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jullie diagnose?</a:t>
            </a:r>
            <a:endParaRPr lang="nl-N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4464496" cy="414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94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Morbide obesitas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Doel: kwijtraken van gewicht</a:t>
            </a:r>
          </a:p>
          <a:p>
            <a:endParaRPr lang="nl-NL" dirty="0" smtClean="0"/>
          </a:p>
          <a:p>
            <a:pPr marL="0" indent="0">
              <a:buNone/>
            </a:pPr>
            <a:r>
              <a:rPr lang="nl-NL" u="sng" dirty="0" smtClean="0"/>
              <a:t>Maagverkleining</a:t>
            </a:r>
            <a:r>
              <a:rPr lang="nl-NL" dirty="0" smtClean="0"/>
              <a:t>:</a:t>
            </a:r>
          </a:p>
          <a:p>
            <a:pPr marL="0" indent="0">
              <a:buNone/>
            </a:pPr>
            <a:r>
              <a:rPr lang="nl-NL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1. </a:t>
            </a:r>
            <a:r>
              <a:rPr lang="nl-NL" dirty="0" smtClean="0"/>
              <a:t>Laparoscopische </a:t>
            </a:r>
            <a:r>
              <a:rPr lang="nl-NL" dirty="0" err="1" smtClean="0"/>
              <a:t>gastric</a:t>
            </a:r>
            <a:r>
              <a:rPr lang="nl-NL" dirty="0" smtClean="0"/>
              <a:t> bypass = </a:t>
            </a:r>
            <a:r>
              <a:rPr lang="nl-NL" dirty="0" err="1" smtClean="0"/>
              <a:t>gastrojejunostomie</a:t>
            </a:r>
            <a:r>
              <a:rPr lang="nl-NL" dirty="0" smtClean="0"/>
              <a:t> (zie fig. 19.3 boek)</a:t>
            </a:r>
          </a:p>
          <a:p>
            <a:r>
              <a:rPr lang="nl-NL" dirty="0" smtClean="0"/>
              <a:t>VD: kan maagsap nog afstromen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2. </a:t>
            </a:r>
            <a:r>
              <a:rPr lang="nl-NL" dirty="0" smtClean="0"/>
              <a:t>Laparoscopische maagverkleining </a:t>
            </a:r>
            <a:r>
              <a:rPr lang="nl-NL" dirty="0" err="1" smtClean="0"/>
              <a:t>dmv</a:t>
            </a:r>
            <a:r>
              <a:rPr lang="nl-NL" dirty="0" smtClean="0"/>
              <a:t> bandje om bovenste deel maag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013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170" name="Picture 2" descr="\\swhome06\06\Per\e.flink\Downloads\WP_20170114_14_03_42_Pr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2" t="22048" r="11927" b="13179"/>
          <a:stretch/>
        </p:blipFill>
        <p:spPr bwMode="auto">
          <a:xfrm rot="5400000">
            <a:off x="1100919" y="1535916"/>
            <a:ext cx="6114499" cy="399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61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32856"/>
            <a:ext cx="4464496" cy="334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16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Darmen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69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u="sng" dirty="0" smtClean="0"/>
              <a:t>Maagsap afscheiding </a:t>
            </a:r>
            <a:r>
              <a:rPr lang="nl-NL" dirty="0" smtClean="0"/>
              <a:t>op 2 manieren:</a:t>
            </a:r>
          </a:p>
          <a:p>
            <a:pPr marL="0" indent="0">
              <a:buNone/>
            </a:pPr>
            <a:r>
              <a:rPr lang="nl-NL" dirty="0" smtClean="0"/>
              <a:t>1. Na zien, ruiken, proeven =&gt; </a:t>
            </a:r>
            <a:r>
              <a:rPr lang="nl-NL" dirty="0" err="1" smtClean="0"/>
              <a:t>oiv</a:t>
            </a:r>
            <a:r>
              <a:rPr lang="nl-NL" dirty="0" smtClean="0"/>
              <a:t> zenuwen      </a:t>
            </a:r>
            <a:br>
              <a:rPr lang="nl-NL" dirty="0" smtClean="0"/>
            </a:br>
            <a:r>
              <a:rPr lang="nl-NL" dirty="0" smtClean="0"/>
              <a:t>    = reflex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2. Contact met voedsel maagwand =&gt; </a:t>
            </a:r>
            <a:br>
              <a:rPr lang="nl-NL" dirty="0" smtClean="0"/>
            </a:br>
            <a:r>
              <a:rPr lang="nl-NL" dirty="0" smtClean="0"/>
              <a:t>     </a:t>
            </a:r>
            <a:r>
              <a:rPr lang="nl-NL" dirty="0" err="1" smtClean="0"/>
              <a:t>oiv</a:t>
            </a:r>
            <a:r>
              <a:rPr lang="nl-NL" dirty="0" smtClean="0"/>
              <a:t> hormoon </a:t>
            </a:r>
            <a:r>
              <a:rPr lang="nl-NL" dirty="0" err="1" smtClean="0"/>
              <a:t>gastrine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     = 2</a:t>
            </a:r>
            <a:r>
              <a:rPr lang="nl-NL" baseline="30000" dirty="0" smtClean="0"/>
              <a:t>e</a:t>
            </a:r>
            <a:r>
              <a:rPr lang="nl-NL" dirty="0" smtClean="0"/>
              <a:t> sap afscheiding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2 </a:t>
            </a:r>
            <a:r>
              <a:rPr lang="nl-NL" dirty="0" err="1" smtClean="0"/>
              <a:t>lt</a:t>
            </a:r>
            <a:r>
              <a:rPr lang="nl-NL" dirty="0" smtClean="0"/>
              <a:t>/24 uur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06846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Aandoeningen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Ontstekingen (acuut – </a:t>
            </a:r>
            <a:r>
              <a:rPr lang="nl-NL" dirty="0" err="1" smtClean="0"/>
              <a:t>chron</a:t>
            </a:r>
            <a:r>
              <a:rPr lang="nl-NL" dirty="0" smtClean="0"/>
              <a:t>)</a:t>
            </a:r>
          </a:p>
          <a:p>
            <a:r>
              <a:rPr lang="nl-NL" dirty="0" smtClean="0"/>
              <a:t>Tumoren</a:t>
            </a:r>
          </a:p>
          <a:p>
            <a:r>
              <a:rPr lang="nl-NL" dirty="0" smtClean="0"/>
              <a:t>Divertikels</a:t>
            </a:r>
          </a:p>
          <a:p>
            <a:r>
              <a:rPr lang="nl-NL" dirty="0" smtClean="0"/>
              <a:t>Ileus </a:t>
            </a:r>
          </a:p>
          <a:p>
            <a:r>
              <a:rPr lang="nl-NL" dirty="0" smtClean="0"/>
              <a:t>Beschadigingen</a:t>
            </a:r>
          </a:p>
          <a:p>
            <a:r>
              <a:rPr lang="nl-NL" dirty="0" smtClean="0"/>
              <a:t>Obstipatie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84912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/>
              <a:t>Ontstekingen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nl-NL" altLang="nl-NL" dirty="0" smtClean="0"/>
              <a:t>Acuut (bacterieel – viraal)</a:t>
            </a:r>
            <a:endParaRPr lang="nl-NL" altLang="nl-NL" dirty="0" smtClean="0"/>
          </a:p>
          <a:p>
            <a:pPr eaLnBrk="1" hangingPunct="1"/>
            <a:r>
              <a:rPr lang="nl-NL" altLang="nl-NL" dirty="0" smtClean="0"/>
              <a:t>Appendicitis</a:t>
            </a:r>
          </a:p>
          <a:p>
            <a:pPr eaLnBrk="1" hangingPunct="1"/>
            <a:r>
              <a:rPr lang="nl-NL" altLang="nl-NL" dirty="0" smtClean="0"/>
              <a:t>Diverticulitis </a:t>
            </a:r>
          </a:p>
          <a:p>
            <a:pPr eaLnBrk="1" hangingPunct="1"/>
            <a:endParaRPr lang="nl-NL" altLang="nl-NL" dirty="0" smtClean="0"/>
          </a:p>
          <a:p>
            <a:pPr marL="0" indent="0" eaLnBrk="1" hangingPunct="1">
              <a:buNone/>
            </a:pPr>
            <a:r>
              <a:rPr lang="nl-NL" altLang="nl-NL" dirty="0" smtClean="0"/>
              <a:t>Chronische ontstekingen</a:t>
            </a:r>
          </a:p>
          <a:p>
            <a:pPr lvl="1" eaLnBrk="1" hangingPunct="1"/>
            <a:r>
              <a:rPr lang="nl-NL" altLang="nl-NL" dirty="0" smtClean="0"/>
              <a:t>Ziekte van Crohn</a:t>
            </a:r>
          </a:p>
          <a:p>
            <a:pPr lvl="1" eaLnBrk="1" hangingPunct="1"/>
            <a:r>
              <a:rPr lang="nl-NL" altLang="nl-NL" dirty="0" smtClean="0"/>
              <a:t>Colitis Ulcerosa</a:t>
            </a:r>
          </a:p>
        </p:txBody>
      </p:sp>
    </p:spTree>
    <p:extLst>
      <p:ext uri="{BB962C8B-B14F-4D97-AF65-F5344CB8AC3E}">
        <p14:creationId xmlns:p14="http://schemas.microsoft.com/office/powerpoint/2010/main" val="351860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Appendicitis</a:t>
            </a:r>
          </a:p>
        </p:txBody>
      </p:sp>
      <p:sp>
        <p:nvSpPr>
          <p:cNvPr id="16387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Symptomen</a:t>
            </a:r>
          </a:p>
          <a:p>
            <a:pPr lvl="1"/>
            <a:r>
              <a:rPr lang="nl-NL" dirty="0" smtClean="0"/>
              <a:t>Buikpijn, afdalend naar rechtsonder in buik</a:t>
            </a:r>
          </a:p>
          <a:p>
            <a:pPr lvl="1"/>
            <a:r>
              <a:rPr lang="nl-NL" dirty="0" smtClean="0"/>
              <a:t>Druk- en </a:t>
            </a:r>
            <a:r>
              <a:rPr lang="nl-NL" dirty="0" err="1" smtClean="0"/>
              <a:t>mn</a:t>
            </a:r>
            <a:r>
              <a:rPr lang="nl-NL" dirty="0" smtClean="0"/>
              <a:t>. loslaatpijn</a:t>
            </a:r>
          </a:p>
          <a:p>
            <a:pPr lvl="1"/>
            <a:r>
              <a:rPr lang="nl-NL" dirty="0" smtClean="0"/>
              <a:t>Misselijkheid, braken</a:t>
            </a:r>
          </a:p>
          <a:p>
            <a:pPr lvl="1"/>
            <a:r>
              <a:rPr lang="nl-NL" dirty="0" smtClean="0"/>
              <a:t>T verhoging (licht)</a:t>
            </a:r>
          </a:p>
          <a:p>
            <a:pPr lvl="1"/>
            <a:r>
              <a:rPr lang="nl-NL" dirty="0" err="1" smtClean="0"/>
              <a:t>Bloedoz</a:t>
            </a:r>
            <a:r>
              <a:rPr lang="nl-NL" dirty="0"/>
              <a:t>: </a:t>
            </a:r>
            <a:r>
              <a:rPr lang="nl-NL" dirty="0" smtClean="0"/>
              <a:t>Leukocytose, BSE</a:t>
            </a:r>
            <a:r>
              <a:rPr lang="nl-NL" dirty="0"/>
              <a:t>↑</a:t>
            </a:r>
          </a:p>
          <a:p>
            <a:pPr marL="411480" lvl="1" indent="0">
              <a:buNone/>
            </a:pPr>
            <a:endParaRPr lang="nl-NL" dirty="0" smtClean="0"/>
          </a:p>
          <a:p>
            <a:r>
              <a:rPr lang="nl-NL" dirty="0" smtClean="0"/>
              <a:t>Diagnose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sz="2600" dirty="0" smtClean="0"/>
              <a:t>anamnese, </a:t>
            </a:r>
            <a:r>
              <a:rPr lang="nl-NL" sz="2600" dirty="0" err="1" smtClean="0"/>
              <a:t>lich.oz</a:t>
            </a:r>
            <a:r>
              <a:rPr lang="nl-NL" sz="2600" dirty="0" smtClean="0"/>
              <a:t>, </a:t>
            </a:r>
            <a:r>
              <a:rPr lang="nl-NL" sz="2600" dirty="0" err="1" smtClean="0"/>
              <a:t>bloed.oz</a:t>
            </a:r>
            <a:r>
              <a:rPr lang="nl-NL" sz="2600" dirty="0" smtClean="0"/>
              <a:t>, echo</a:t>
            </a:r>
          </a:p>
          <a:p>
            <a:r>
              <a:rPr lang="nl-NL" dirty="0" err="1" smtClean="0"/>
              <a:t>Thp</a:t>
            </a:r>
            <a:endParaRPr lang="nl-NL" dirty="0" smtClean="0"/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    </a:t>
            </a:r>
            <a:r>
              <a:rPr lang="nl-NL" sz="2600" dirty="0" err="1" smtClean="0"/>
              <a:t>appendectomie</a:t>
            </a:r>
            <a:r>
              <a:rPr lang="nl-NL" sz="2600" dirty="0" smtClean="0"/>
              <a:t> (laparoscopisch)</a:t>
            </a:r>
          </a:p>
        </p:txBody>
      </p:sp>
    </p:spTree>
    <p:extLst>
      <p:ext uri="{BB962C8B-B14F-4D97-AF65-F5344CB8AC3E}">
        <p14:creationId xmlns:p14="http://schemas.microsoft.com/office/powerpoint/2010/main" val="25706774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Diverticulose</a:t>
            </a:r>
          </a:p>
        </p:txBody>
      </p:sp>
      <p:sp>
        <p:nvSpPr>
          <p:cNvPr id="1741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Aanleg</a:t>
            </a:r>
          </a:p>
          <a:p>
            <a:r>
              <a:rPr lang="nl-NL" smtClean="0"/>
              <a:t>Obstipatie voorkomen: voedingsadviezen</a:t>
            </a:r>
          </a:p>
          <a:p>
            <a:r>
              <a:rPr lang="nl-NL" smtClean="0"/>
              <a:t>Diverticulitis als complicatie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314" y="3655027"/>
            <a:ext cx="5368686" cy="321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83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Poliepen</a:t>
            </a:r>
          </a:p>
        </p:txBody>
      </p:sp>
      <p:sp>
        <p:nvSpPr>
          <p:cNvPr id="1843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Familiaire poliposis coli</a:t>
            </a:r>
          </a:p>
          <a:p>
            <a:r>
              <a:rPr lang="nl-NL" smtClean="0"/>
              <a:t>Risico op ontwikkelen tumoren</a:t>
            </a:r>
          </a:p>
        </p:txBody>
      </p:sp>
    </p:spTree>
    <p:extLst>
      <p:ext uri="{BB962C8B-B14F-4D97-AF65-F5344CB8AC3E}">
        <p14:creationId xmlns:p14="http://schemas.microsoft.com/office/powerpoint/2010/main" val="3458392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o15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1663"/>
            <a:ext cx="374173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7" descr="Diverticulose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0"/>
            <a:ext cx="50212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9" descr="Collets%20di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1638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65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/>
              <a:t>URL</a:t>
            </a:r>
            <a:endParaRPr lang="nl-NL" altLang="nl-NL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nl-NL" altLang="nl-NL" sz="2400" dirty="0" smtClean="0"/>
              <a:t>Colitis Ulcerosa</a:t>
            </a:r>
          </a:p>
          <a:p>
            <a:pPr lvl="1" eaLnBrk="1" hangingPunct="1">
              <a:lnSpc>
                <a:spcPct val="90000"/>
              </a:lnSpc>
            </a:pPr>
            <a:r>
              <a:rPr lang="nl-NL" altLang="nl-NL" sz="2000" dirty="0" smtClean="0">
                <a:solidFill>
                  <a:schemeClr val="bg2">
                    <a:lumMod val="10000"/>
                    <a:lumOff val="90000"/>
                  </a:schemeClr>
                </a:solidFill>
                <a:hlinkClick r:id="rId2"/>
              </a:rPr>
              <a:t>https://www.youtube.com/watch?v=NGqXY9viTBA</a:t>
            </a:r>
            <a:endParaRPr lang="nl-NL" altLang="nl-NL" sz="2000" dirty="0" smtClean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nl-NL" altLang="nl-NL" sz="2400" dirty="0" smtClean="0"/>
              <a:t>Ziekte van Crohn</a:t>
            </a:r>
          </a:p>
          <a:p>
            <a:pPr lvl="1" eaLnBrk="1" hangingPunct="1">
              <a:lnSpc>
                <a:spcPct val="90000"/>
              </a:lnSpc>
            </a:pPr>
            <a:r>
              <a:rPr lang="nl-NL" altLang="nl-NL" sz="2000" dirty="0" smtClean="0">
                <a:hlinkClick r:id="rId3"/>
              </a:rPr>
              <a:t>https://</a:t>
            </a:r>
            <a:r>
              <a:rPr lang="nl-NL" altLang="nl-NL" sz="2000" dirty="0" smtClean="0">
                <a:hlinkClick r:id="rId3"/>
              </a:rPr>
              <a:t>www.youtube.com/watch?v=i7ey8wyI5eo</a:t>
            </a:r>
            <a:endParaRPr lang="nl-NL" altLang="nl-NL" sz="2000" dirty="0" smtClean="0"/>
          </a:p>
        </p:txBody>
      </p:sp>
    </p:spTree>
    <p:extLst>
      <p:ext uri="{BB962C8B-B14F-4D97-AF65-F5344CB8AC3E}">
        <p14:creationId xmlns:p14="http://schemas.microsoft.com/office/powerpoint/2010/main" val="391132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80920" cy="79553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nl-NL" sz="4000" dirty="0" smtClean="0"/>
              <a:t>IBD: </a:t>
            </a:r>
            <a:r>
              <a:rPr lang="en-US" altLang="nl-NL" sz="4000" dirty="0" err="1" smtClean="0"/>
              <a:t>Chron</a:t>
            </a:r>
            <a:r>
              <a:rPr lang="en-US" altLang="nl-NL" sz="4000" dirty="0" smtClean="0"/>
              <a:t> </a:t>
            </a:r>
            <a:r>
              <a:rPr lang="en-US" altLang="nl-NL" sz="4000" dirty="0" err="1" smtClean="0"/>
              <a:t>ontstekingen</a:t>
            </a:r>
            <a:r>
              <a:rPr lang="en-US" altLang="nl-NL" sz="4000" dirty="0"/>
              <a:t> </a:t>
            </a:r>
            <a:r>
              <a:rPr lang="en-US" altLang="nl-NL" sz="4000" dirty="0" err="1" smtClean="0"/>
              <a:t>darmen</a:t>
            </a:r>
            <a:endParaRPr lang="nl-NL" altLang="nl-NL" sz="4000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7620000" cy="442535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nl-NL" dirty="0" err="1" smtClean="0"/>
              <a:t>Ziekte</a:t>
            </a:r>
            <a:r>
              <a:rPr lang="en-US" altLang="nl-NL" dirty="0" smtClean="0"/>
              <a:t> van Crohn </a:t>
            </a:r>
            <a:r>
              <a:rPr lang="en-US" altLang="nl-NL" dirty="0" smtClean="0"/>
              <a:t> </a:t>
            </a:r>
          </a:p>
          <a:p>
            <a:pPr lvl="1"/>
            <a:r>
              <a:rPr lang="en-US" altLang="nl-NL" dirty="0" smtClean="0"/>
              <a:t>hele </a:t>
            </a:r>
            <a:r>
              <a:rPr lang="en-US" altLang="nl-NL" dirty="0" err="1" smtClean="0"/>
              <a:t>maagdarmkanaal</a:t>
            </a:r>
            <a:r>
              <a:rPr lang="en-US" altLang="nl-NL" dirty="0" smtClean="0"/>
              <a:t> (</a:t>
            </a:r>
            <a:r>
              <a:rPr lang="en-US" altLang="nl-NL" dirty="0" err="1" smtClean="0"/>
              <a:t>m.n</a:t>
            </a:r>
            <a:r>
              <a:rPr lang="en-US" altLang="nl-NL" dirty="0" smtClean="0"/>
              <a:t>. </a:t>
            </a:r>
            <a:r>
              <a:rPr lang="en-US" altLang="nl-NL" dirty="0" err="1" smtClean="0"/>
              <a:t>ileocaecaal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gebied</a:t>
            </a:r>
            <a:r>
              <a:rPr lang="en-US" altLang="nl-NL" dirty="0" smtClean="0"/>
              <a:t>), </a:t>
            </a:r>
            <a:r>
              <a:rPr lang="en-US" altLang="nl-NL" dirty="0" err="1" smtClean="0"/>
              <a:t>stukjes</a:t>
            </a:r>
            <a:r>
              <a:rPr lang="en-US" altLang="nl-NL" dirty="0" smtClean="0"/>
              <a:t> met </a:t>
            </a:r>
            <a:r>
              <a:rPr lang="en-US" altLang="nl-NL" dirty="0" err="1" smtClean="0"/>
              <a:t>ontsteking</a:t>
            </a:r>
            <a:r>
              <a:rPr lang="en-US" altLang="nl-NL" dirty="0" smtClean="0"/>
              <a:t> en los </a:t>
            </a:r>
            <a:r>
              <a:rPr lang="en-US" altLang="nl-NL" dirty="0" err="1" smtClean="0"/>
              <a:t>daarvan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ook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zweertjes</a:t>
            </a:r>
            <a:endParaRPr lang="en-US" altLang="nl-NL" dirty="0" smtClean="0"/>
          </a:p>
          <a:p>
            <a:pPr eaLnBrk="1" hangingPunct="1"/>
            <a:endParaRPr lang="en-US" altLang="nl-NL" dirty="0" smtClean="0"/>
          </a:p>
          <a:p>
            <a:pPr eaLnBrk="1" hangingPunct="1"/>
            <a:r>
              <a:rPr lang="en-US" altLang="nl-NL" dirty="0" smtClean="0"/>
              <a:t>Colitis </a:t>
            </a:r>
            <a:r>
              <a:rPr lang="en-US" altLang="nl-NL" dirty="0" err="1" smtClean="0"/>
              <a:t>Ulcerosa</a:t>
            </a:r>
            <a:r>
              <a:rPr lang="en-US" altLang="nl-NL" dirty="0" smtClean="0"/>
              <a:t> </a:t>
            </a:r>
            <a:endParaRPr lang="en-US" altLang="nl-NL" dirty="0" smtClean="0"/>
          </a:p>
          <a:p>
            <a:pPr lvl="1"/>
            <a:r>
              <a:rPr lang="en-US" altLang="nl-NL" dirty="0" err="1" smtClean="0"/>
              <a:t>dikke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darm</a:t>
            </a:r>
            <a:r>
              <a:rPr lang="en-US" altLang="nl-NL" dirty="0" smtClean="0"/>
              <a:t>, </a:t>
            </a:r>
            <a:r>
              <a:rPr lang="en-US" altLang="nl-NL" dirty="0" err="1" smtClean="0"/>
              <a:t>ontsteking</a:t>
            </a:r>
            <a:r>
              <a:rPr lang="en-US" altLang="nl-NL" dirty="0" smtClean="0"/>
              <a:t> pas </a:t>
            </a:r>
            <a:r>
              <a:rPr lang="en-US" altLang="nl-NL" dirty="0" err="1" smtClean="0"/>
              <a:t>als</a:t>
            </a:r>
            <a:r>
              <a:rPr lang="en-US" altLang="nl-NL" dirty="0" smtClean="0"/>
              <a:t> het erg </a:t>
            </a:r>
            <a:r>
              <a:rPr lang="en-US" altLang="nl-NL" dirty="0" err="1" smtClean="0"/>
              <a:t>wordt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zweren</a:t>
            </a:r>
            <a:r>
              <a:rPr lang="en-US" altLang="nl-NL" dirty="0" smtClean="0"/>
              <a:t> in het </a:t>
            </a:r>
            <a:r>
              <a:rPr lang="en-US" altLang="nl-NL" dirty="0" err="1" smtClean="0"/>
              <a:t>slijmvlies</a:t>
            </a:r>
            <a:endParaRPr lang="en-US" altLang="nl-NL" dirty="0" smtClean="0"/>
          </a:p>
          <a:p>
            <a:pPr lvl="1"/>
            <a:endParaRPr lang="en-US" altLang="nl-NL" dirty="0"/>
          </a:p>
          <a:p>
            <a:pPr lvl="1"/>
            <a:r>
              <a:rPr lang="en-US" altLang="nl-NL" u="sng" dirty="0" smtClean="0"/>
              <a:t>Auto-</a:t>
            </a:r>
            <a:r>
              <a:rPr lang="en-US" altLang="nl-NL" u="sng" dirty="0" err="1" smtClean="0"/>
              <a:t>immuunziekte</a:t>
            </a:r>
            <a:r>
              <a:rPr lang="en-US" altLang="nl-NL" dirty="0" smtClean="0"/>
              <a:t>: </a:t>
            </a:r>
            <a:r>
              <a:rPr lang="en-US" altLang="nl-NL" dirty="0" err="1" smtClean="0"/>
              <a:t>immunologische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reacties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tegen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eigen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darmepitheel</a:t>
            </a:r>
            <a:endParaRPr lang="nl-NL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42469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smtClean="0"/>
              <a:t>Ziekte van Crohn</a:t>
            </a:r>
            <a:endParaRPr lang="nl-NL" altLang="nl-NL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nl-NL" smtClean="0"/>
              <a:t>Ontstekingen overal in het maagdarmkanaal</a:t>
            </a:r>
          </a:p>
          <a:p>
            <a:pPr eaLnBrk="1" hangingPunct="1"/>
            <a:r>
              <a:rPr lang="en-US" altLang="nl-NL" smtClean="0"/>
              <a:t>M.n. laatste ileumlis en colon</a:t>
            </a:r>
          </a:p>
          <a:p>
            <a:pPr eaLnBrk="1" hangingPunct="1"/>
            <a:r>
              <a:rPr lang="en-US" altLang="nl-NL" smtClean="0"/>
              <a:t>Afwisselend zieke en gezonde delen</a:t>
            </a:r>
          </a:p>
          <a:p>
            <a:pPr eaLnBrk="1" hangingPunct="1"/>
            <a:r>
              <a:rPr lang="en-US" altLang="nl-NL" smtClean="0"/>
              <a:t>De hele darmwand is ontstoken</a:t>
            </a:r>
          </a:p>
          <a:p>
            <a:pPr eaLnBrk="1" hangingPunct="1"/>
            <a:r>
              <a:rPr lang="en-US" altLang="nl-NL" smtClean="0"/>
              <a:t>Waarschijnlijk erfelijke / immunologische oorzaak mogelijk i.c.m. infectie</a:t>
            </a:r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214942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rohn endoscopisch beeld zwe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773238"/>
            <a:ext cx="4176713" cy="3571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5" name="Picture 3" descr="Crohn patro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188" y="0"/>
            <a:ext cx="353695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Maagsap bevat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u="sng" dirty="0" err="1" smtClean="0"/>
              <a:t>HCl</a:t>
            </a:r>
            <a:endParaRPr lang="nl-NL" u="sng" dirty="0" smtClean="0"/>
          </a:p>
          <a:p>
            <a:r>
              <a:rPr lang="nl-NL" dirty="0"/>
              <a:t>D</a:t>
            </a:r>
            <a:r>
              <a:rPr lang="nl-NL" dirty="0" smtClean="0"/>
              <a:t>oden micro-</a:t>
            </a:r>
            <a:r>
              <a:rPr lang="nl-NL" dirty="0" err="1" smtClean="0"/>
              <a:t>org</a:t>
            </a:r>
            <a:r>
              <a:rPr lang="nl-NL" dirty="0" smtClean="0"/>
              <a:t>. + optimale </a:t>
            </a:r>
            <a:br>
              <a:rPr lang="nl-NL" dirty="0" smtClean="0"/>
            </a:br>
            <a:r>
              <a:rPr lang="nl-NL" dirty="0" smtClean="0"/>
              <a:t>         eiwitvertering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u="sng" dirty="0" smtClean="0"/>
              <a:t>Enzymen</a:t>
            </a:r>
          </a:p>
          <a:p>
            <a:r>
              <a:rPr lang="nl-NL" dirty="0" smtClean="0"/>
              <a:t>Pepsine wordt afgescheiden als pepsinogeen, ter voorkomen dat eigen cellen verteerd worden</a:t>
            </a:r>
          </a:p>
          <a:p>
            <a:r>
              <a:rPr lang="nl-NL" dirty="0" err="1" smtClean="0"/>
              <a:t>HCl</a:t>
            </a:r>
            <a:r>
              <a:rPr lang="nl-NL" dirty="0" smtClean="0"/>
              <a:t> activeert pepsinogeen tot pepsine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75052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smtClean="0"/>
              <a:t>Ziekte van Crohn</a:t>
            </a:r>
            <a:endParaRPr lang="nl-NL" altLang="nl-NL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229600" cy="515719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nl-NL" dirty="0" err="1" smtClean="0"/>
              <a:t>Verschijnselen</a:t>
            </a:r>
            <a:endParaRPr lang="en-US" altLang="nl-NL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nl-NL" u="sng" dirty="0" err="1" smtClean="0"/>
              <a:t>Afhankelijk</a:t>
            </a:r>
            <a:r>
              <a:rPr lang="en-US" altLang="nl-NL" u="sng" dirty="0" smtClean="0"/>
              <a:t> van </a:t>
            </a:r>
            <a:r>
              <a:rPr lang="en-US" altLang="nl-NL" u="sng" dirty="0" err="1" smtClean="0"/>
              <a:t>localisatie</a:t>
            </a:r>
            <a:r>
              <a:rPr lang="en-US" altLang="nl-NL" dirty="0" smtClean="0"/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nl-NL" u="sng" dirty="0" err="1" smtClean="0"/>
              <a:t>Hoog</a:t>
            </a:r>
            <a:r>
              <a:rPr lang="en-US" altLang="nl-NL" dirty="0" smtClean="0"/>
              <a:t>: </a:t>
            </a:r>
            <a:r>
              <a:rPr lang="en-US" altLang="nl-NL" dirty="0" err="1" smtClean="0"/>
              <a:t>misselijk</a:t>
            </a:r>
            <a:r>
              <a:rPr lang="en-US" altLang="nl-NL" dirty="0" smtClean="0"/>
              <a:t> / </a:t>
            </a:r>
            <a:r>
              <a:rPr lang="en-US" altLang="nl-NL" dirty="0" err="1" smtClean="0"/>
              <a:t>eetlust</a:t>
            </a:r>
            <a:r>
              <a:rPr lang="en-US" altLang="nl-NL" dirty="0" smtClean="0">
                <a:cs typeface="Arial" charset="0"/>
              </a:rPr>
              <a:t>↓ / </a:t>
            </a:r>
            <a:r>
              <a:rPr lang="en-US" altLang="nl-NL" dirty="0" err="1" smtClean="0">
                <a:cs typeface="Arial" charset="0"/>
              </a:rPr>
              <a:t>braken</a:t>
            </a:r>
            <a:endParaRPr lang="en-US" altLang="nl-NL" dirty="0" smtClean="0">
              <a:cs typeface="Arial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nl-NL" u="sng" dirty="0" err="1" smtClean="0">
                <a:cs typeface="Arial" charset="0"/>
              </a:rPr>
              <a:t>Laag</a:t>
            </a:r>
            <a:r>
              <a:rPr lang="en-US" altLang="nl-NL" dirty="0" smtClean="0">
                <a:cs typeface="Arial" charset="0"/>
              </a:rPr>
              <a:t>: </a:t>
            </a:r>
            <a:r>
              <a:rPr lang="en-US" altLang="nl-NL" dirty="0" err="1" smtClean="0">
                <a:cs typeface="Arial" charset="0"/>
              </a:rPr>
              <a:t>diarree</a:t>
            </a:r>
            <a:r>
              <a:rPr lang="en-US" altLang="nl-NL" dirty="0" smtClean="0">
                <a:cs typeface="Arial" charset="0"/>
              </a:rPr>
              <a:t>, </a:t>
            </a:r>
            <a:r>
              <a:rPr lang="en-US" altLang="nl-NL" dirty="0" err="1" smtClean="0">
                <a:cs typeface="Arial" charset="0"/>
              </a:rPr>
              <a:t>bloed</a:t>
            </a:r>
            <a:r>
              <a:rPr lang="en-US" altLang="nl-NL" dirty="0" smtClean="0">
                <a:cs typeface="Arial" charset="0"/>
              </a:rPr>
              <a:t> </a:t>
            </a:r>
            <a:r>
              <a:rPr lang="en-US" altLang="nl-NL" dirty="0" err="1" smtClean="0">
                <a:cs typeface="Arial" charset="0"/>
              </a:rPr>
              <a:t>bij</a:t>
            </a:r>
            <a:r>
              <a:rPr lang="en-US" altLang="nl-NL" dirty="0" smtClean="0">
                <a:cs typeface="Arial" charset="0"/>
              </a:rPr>
              <a:t> </a:t>
            </a:r>
            <a:r>
              <a:rPr lang="en-US" altLang="nl-NL" dirty="0" err="1" smtClean="0">
                <a:cs typeface="Arial" charset="0"/>
              </a:rPr>
              <a:t>faeces</a:t>
            </a:r>
            <a:r>
              <a:rPr lang="en-US" altLang="nl-NL" dirty="0" smtClean="0">
                <a:cs typeface="Arial" charset="0"/>
              </a:rPr>
              <a:t>, </a:t>
            </a:r>
            <a:r>
              <a:rPr lang="en-US" altLang="nl-NL" dirty="0" err="1" smtClean="0">
                <a:cs typeface="Arial" charset="0"/>
              </a:rPr>
              <a:t>loze</a:t>
            </a:r>
            <a:r>
              <a:rPr lang="en-US" altLang="nl-NL" dirty="0" smtClean="0">
                <a:cs typeface="Arial" charset="0"/>
              </a:rPr>
              <a:t> </a:t>
            </a:r>
            <a:r>
              <a:rPr lang="en-US" altLang="nl-NL" dirty="0" err="1" smtClean="0">
                <a:cs typeface="Arial" charset="0"/>
              </a:rPr>
              <a:t>aandrang</a:t>
            </a:r>
            <a:r>
              <a:rPr lang="en-US" altLang="nl-NL" dirty="0" smtClean="0">
                <a:cs typeface="Arial" charset="0"/>
              </a:rPr>
              <a:t>, </a:t>
            </a:r>
            <a:r>
              <a:rPr lang="en-US" altLang="nl-NL" dirty="0" smtClean="0">
                <a:cs typeface="Arial" charset="0"/>
              </a:rPr>
              <a:t/>
            </a:r>
            <a:br>
              <a:rPr lang="en-US" altLang="nl-NL" dirty="0" smtClean="0">
                <a:cs typeface="Arial" charset="0"/>
              </a:rPr>
            </a:br>
            <a:r>
              <a:rPr lang="en-US" altLang="nl-NL" dirty="0" smtClean="0">
                <a:cs typeface="Arial" charset="0"/>
              </a:rPr>
              <a:t>           </a:t>
            </a:r>
            <a:r>
              <a:rPr lang="en-US" altLang="nl-NL" dirty="0" err="1" smtClean="0">
                <a:cs typeface="Arial" charset="0"/>
              </a:rPr>
              <a:t>incontinentie</a:t>
            </a:r>
            <a:endParaRPr lang="en-US" altLang="nl-NL" dirty="0" smtClean="0"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nl-NL" u="sng" dirty="0" err="1" smtClean="0"/>
              <a:t>Afhankelijk</a:t>
            </a:r>
            <a:r>
              <a:rPr lang="en-US" altLang="nl-NL" u="sng" dirty="0" smtClean="0"/>
              <a:t> van </a:t>
            </a:r>
            <a:r>
              <a:rPr lang="en-US" altLang="nl-NL" u="sng" dirty="0" err="1" smtClean="0"/>
              <a:t>ernst</a:t>
            </a:r>
            <a:r>
              <a:rPr lang="en-US" altLang="nl-NL" u="sng" dirty="0" smtClean="0"/>
              <a:t> </a:t>
            </a:r>
            <a:r>
              <a:rPr lang="en-US" altLang="nl-NL" u="sng" dirty="0" err="1" smtClean="0"/>
              <a:t>ontsteking</a:t>
            </a:r>
            <a:r>
              <a:rPr lang="en-US" altLang="nl-NL" dirty="0" smtClean="0"/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nl-NL" dirty="0" smtClean="0"/>
              <a:t>Hoe </a:t>
            </a:r>
            <a:r>
              <a:rPr lang="en-US" altLang="nl-NL" dirty="0" err="1" smtClean="0"/>
              <a:t>ernstiger</a:t>
            </a:r>
            <a:r>
              <a:rPr lang="en-US" altLang="nl-NL" dirty="0" smtClean="0"/>
              <a:t> hoe </a:t>
            </a:r>
            <a:r>
              <a:rPr lang="en-US" altLang="nl-NL" dirty="0" err="1" smtClean="0"/>
              <a:t>heftiger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klachten</a:t>
            </a:r>
            <a:r>
              <a:rPr lang="en-US" altLang="nl-NL" dirty="0" smtClean="0"/>
              <a:t>, </a:t>
            </a:r>
            <a:r>
              <a:rPr lang="en-US" altLang="nl-NL" dirty="0" err="1" smtClean="0"/>
              <a:t>m.n</a:t>
            </a:r>
            <a:r>
              <a:rPr lang="en-US" altLang="nl-NL" dirty="0" smtClean="0"/>
              <a:t>. </a:t>
            </a:r>
            <a:r>
              <a:rPr lang="en-US" altLang="nl-NL" dirty="0" err="1" smtClean="0"/>
              <a:t>koorts</a:t>
            </a:r>
            <a:r>
              <a:rPr lang="en-US" altLang="nl-NL" dirty="0" smtClean="0"/>
              <a:t> en </a:t>
            </a:r>
            <a:r>
              <a:rPr lang="en-US" altLang="nl-NL" dirty="0" err="1" smtClean="0"/>
              <a:t>pijn</a:t>
            </a:r>
            <a:r>
              <a:rPr lang="en-US" altLang="nl-NL" dirty="0" smtClean="0"/>
              <a:t> (</a:t>
            </a:r>
            <a:r>
              <a:rPr lang="en-US" altLang="nl-NL" dirty="0" err="1" smtClean="0"/>
              <a:t>vaak</a:t>
            </a:r>
            <a:r>
              <a:rPr lang="en-US" altLang="nl-NL" dirty="0" smtClean="0"/>
              <a:t> </a:t>
            </a:r>
            <a:r>
              <a:rPr lang="en-US" altLang="nl-NL" dirty="0" smtClean="0"/>
              <a:t>re- </a:t>
            </a:r>
            <a:r>
              <a:rPr lang="en-US" altLang="nl-NL" dirty="0" err="1" smtClean="0"/>
              <a:t>onderbuik</a:t>
            </a:r>
            <a:r>
              <a:rPr lang="en-US" altLang="nl-NL" dirty="0" smtClean="0"/>
              <a:t>)</a:t>
            </a:r>
            <a:endParaRPr lang="nl-NL" altLang="nl-NL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nl-NL" u="sng" dirty="0" err="1" smtClean="0"/>
              <a:t>Algemeen</a:t>
            </a:r>
            <a:r>
              <a:rPr lang="en-US" altLang="nl-NL" dirty="0" smtClean="0"/>
              <a:t>:</a:t>
            </a:r>
            <a:endParaRPr lang="en-US" altLang="nl-NL" dirty="0" smtClean="0"/>
          </a:p>
          <a:p>
            <a:pPr lvl="2" eaLnBrk="1" hangingPunct="1">
              <a:lnSpc>
                <a:spcPct val="90000"/>
              </a:lnSpc>
            </a:pPr>
            <a:r>
              <a:rPr lang="en-US" altLang="nl-NL" dirty="0" err="1" smtClean="0"/>
              <a:t>Vermoeidheid</a:t>
            </a:r>
            <a:r>
              <a:rPr lang="en-US" altLang="nl-NL" dirty="0" smtClean="0"/>
              <a:t>, </a:t>
            </a:r>
            <a:r>
              <a:rPr lang="en-US" altLang="nl-NL" dirty="0" err="1" smtClean="0"/>
              <a:t>pijn</a:t>
            </a:r>
            <a:r>
              <a:rPr lang="en-US" altLang="nl-NL" dirty="0" smtClean="0"/>
              <a:t> (</a:t>
            </a:r>
            <a:r>
              <a:rPr lang="en-US" altLang="nl-NL" dirty="0" err="1" smtClean="0"/>
              <a:t>druk</a:t>
            </a:r>
            <a:r>
              <a:rPr lang="en-US" altLang="nl-NL" dirty="0" smtClean="0"/>
              <a:t>- en </a:t>
            </a:r>
            <a:r>
              <a:rPr lang="en-US" altLang="nl-NL" dirty="0" err="1" smtClean="0"/>
              <a:t>loslaatpijn</a:t>
            </a:r>
            <a:r>
              <a:rPr lang="en-US" altLang="nl-NL" dirty="0" smtClean="0"/>
              <a:t>),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nl-NL" dirty="0" err="1"/>
              <a:t>G</a:t>
            </a:r>
            <a:r>
              <a:rPr lang="en-US" altLang="nl-NL" dirty="0" err="1" smtClean="0"/>
              <a:t>ewichtsverlies</a:t>
            </a:r>
            <a:r>
              <a:rPr lang="en-US" altLang="nl-NL" dirty="0" smtClean="0"/>
              <a:t>, </a:t>
            </a:r>
            <a:r>
              <a:rPr lang="en-US" altLang="nl-NL" dirty="0" err="1" smtClean="0"/>
              <a:t>slechte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voedingstoestand</a:t>
            </a:r>
            <a:r>
              <a:rPr lang="en-US" altLang="nl-NL" dirty="0" smtClean="0"/>
              <a:t>,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nl-NL" dirty="0" err="1" smtClean="0"/>
              <a:t>F</a:t>
            </a:r>
            <a:r>
              <a:rPr lang="en-US" altLang="nl-NL" dirty="0" err="1" smtClean="0"/>
              <a:t>istelvorming</a:t>
            </a:r>
            <a:r>
              <a:rPr lang="en-US" altLang="nl-NL" dirty="0" smtClean="0"/>
              <a:t>, </a:t>
            </a:r>
            <a:r>
              <a:rPr lang="en-US" altLang="nl-NL" dirty="0" err="1" smtClean="0"/>
              <a:t>soms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perforatie</a:t>
            </a:r>
            <a:r>
              <a:rPr lang="en-US" altLang="nl-NL" dirty="0" smtClean="0"/>
              <a:t> en </a:t>
            </a:r>
            <a:r>
              <a:rPr lang="en-US" altLang="nl-NL" dirty="0" err="1" smtClean="0"/>
              <a:t>abcessen</a:t>
            </a:r>
            <a:r>
              <a:rPr lang="en-US" altLang="nl-NL" dirty="0" smtClean="0"/>
              <a:t>, </a:t>
            </a:r>
            <a:endParaRPr lang="en-US" altLang="nl-NL" dirty="0" smtClean="0"/>
          </a:p>
          <a:p>
            <a:pPr lvl="2" eaLnBrk="1" hangingPunct="1">
              <a:lnSpc>
                <a:spcPct val="90000"/>
              </a:lnSpc>
            </a:pPr>
            <a:r>
              <a:rPr lang="en-US" altLang="nl-NL" dirty="0" err="1" smtClean="0"/>
              <a:t>Obstructie</a:t>
            </a:r>
            <a:r>
              <a:rPr lang="en-US" altLang="nl-NL" dirty="0" smtClean="0"/>
              <a:t> </a:t>
            </a:r>
            <a:r>
              <a:rPr lang="en-US" altLang="nl-NL" dirty="0" smtClean="0"/>
              <a:t>(ileus / </a:t>
            </a:r>
            <a:r>
              <a:rPr lang="en-US" altLang="nl-NL" dirty="0" err="1" smtClean="0"/>
              <a:t>obstipatie</a:t>
            </a:r>
            <a:r>
              <a:rPr lang="en-US" altLang="nl-NL" dirty="0" smtClean="0"/>
              <a:t>), </a:t>
            </a:r>
            <a:r>
              <a:rPr lang="en-US" altLang="nl-NL" dirty="0" err="1" smtClean="0"/>
              <a:t>huidafwijkingen</a:t>
            </a:r>
            <a:r>
              <a:rPr lang="en-US" altLang="nl-NL" dirty="0" smtClean="0"/>
              <a:t>, </a:t>
            </a:r>
            <a:endParaRPr lang="en-US" altLang="nl-NL" dirty="0" smtClean="0"/>
          </a:p>
          <a:p>
            <a:pPr lvl="2" eaLnBrk="1" hangingPunct="1">
              <a:lnSpc>
                <a:spcPct val="90000"/>
              </a:lnSpc>
            </a:pPr>
            <a:r>
              <a:rPr lang="en-US" altLang="nl-NL" dirty="0" err="1" smtClean="0"/>
              <a:t>Gewrichtsklachten</a:t>
            </a:r>
            <a:r>
              <a:rPr lang="en-US" altLang="nl-NL" dirty="0" smtClean="0"/>
              <a:t>, </a:t>
            </a:r>
            <a:r>
              <a:rPr lang="en-US" altLang="nl-NL" dirty="0" err="1" smtClean="0"/>
              <a:t>oogafwijkingen</a:t>
            </a:r>
            <a:endParaRPr lang="en-US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84691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smtClean="0"/>
              <a:t>Ziekte van Crohn</a:t>
            </a:r>
            <a:endParaRPr lang="nl-NL" altLang="nl-NL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nl-NL" dirty="0" err="1" smtClean="0"/>
              <a:t>Diagnostiek</a:t>
            </a:r>
            <a:r>
              <a:rPr lang="en-US" altLang="nl-NL" dirty="0" smtClean="0"/>
              <a:t>:</a:t>
            </a:r>
          </a:p>
          <a:p>
            <a:pPr lvl="1" eaLnBrk="1" hangingPunct="1"/>
            <a:r>
              <a:rPr lang="en-US" altLang="nl-NL" dirty="0" err="1" smtClean="0"/>
              <a:t>Anamnese</a:t>
            </a:r>
            <a:r>
              <a:rPr lang="en-US" altLang="nl-NL" dirty="0" smtClean="0"/>
              <a:t>: </a:t>
            </a:r>
            <a:r>
              <a:rPr lang="en-US" altLang="nl-NL" dirty="0" err="1" smtClean="0"/>
              <a:t>remissies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en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exacerbaties</a:t>
            </a:r>
            <a:endParaRPr lang="en-US" altLang="nl-NL" dirty="0" smtClean="0"/>
          </a:p>
          <a:p>
            <a:pPr lvl="1" eaLnBrk="1" hangingPunct="1"/>
            <a:r>
              <a:rPr lang="en-US" altLang="nl-NL" dirty="0" err="1" smtClean="0"/>
              <a:t>Endoscopie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en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biopsie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nodig</a:t>
            </a:r>
            <a:endParaRPr lang="en-US" altLang="nl-NL" dirty="0" smtClean="0"/>
          </a:p>
          <a:p>
            <a:pPr lvl="1" eaLnBrk="1" hangingPunct="1"/>
            <a:r>
              <a:rPr lang="en-US" altLang="nl-NL" dirty="0" err="1" smtClean="0"/>
              <a:t>Onderscheiden</a:t>
            </a:r>
            <a:r>
              <a:rPr lang="en-US" altLang="nl-NL" dirty="0" smtClean="0"/>
              <a:t> van appendicitis, </a:t>
            </a:r>
            <a:r>
              <a:rPr lang="en-US" altLang="nl-NL" dirty="0" err="1" smtClean="0"/>
              <a:t>infecties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en</a:t>
            </a:r>
            <a:r>
              <a:rPr lang="en-US" altLang="nl-NL" dirty="0" smtClean="0"/>
              <a:t> Colitis </a:t>
            </a:r>
            <a:r>
              <a:rPr lang="en-US" altLang="nl-NL" dirty="0" err="1" smtClean="0"/>
              <a:t>Ulcerosa</a:t>
            </a:r>
            <a:endParaRPr lang="en-US" altLang="nl-NL" dirty="0" smtClean="0"/>
          </a:p>
          <a:p>
            <a:pPr lvl="1" eaLnBrk="1" hangingPunct="1"/>
            <a:r>
              <a:rPr lang="en-US" altLang="nl-NL" dirty="0" err="1" smtClean="0"/>
              <a:t>Serumeiwit</a:t>
            </a:r>
            <a:r>
              <a:rPr lang="en-US" altLang="nl-NL" dirty="0" smtClean="0"/>
              <a:t>, BSE </a:t>
            </a:r>
            <a:r>
              <a:rPr lang="en-US" altLang="nl-NL" dirty="0" err="1" smtClean="0"/>
              <a:t>en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Hb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bepalingen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nuttig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voor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volgen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verloop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v.d</a:t>
            </a:r>
            <a:r>
              <a:rPr lang="en-US" altLang="nl-NL" dirty="0" smtClean="0"/>
              <a:t>. </a:t>
            </a:r>
            <a:r>
              <a:rPr lang="en-US" altLang="nl-NL" dirty="0" err="1" smtClean="0"/>
              <a:t>ziekte</a:t>
            </a:r>
            <a:endParaRPr lang="nl-NL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13103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7325"/>
            <a:ext cx="8785225" cy="648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55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638"/>
            <a:ext cx="8496300" cy="681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44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smtClean="0"/>
              <a:t>Ziekte van Crohn</a:t>
            </a:r>
            <a:endParaRPr lang="nl-NL" altLang="nl-NL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nl-NL" smtClean="0"/>
              <a:t>Complicaties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nl-NL" smtClean="0"/>
              <a:t>Fistels: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nl-NL" smtClean="0"/>
              <a:t>In wand met ontsteking / abcessen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nl-NL" smtClean="0"/>
              <a:t>Door wand heen naar buikholte of andere darmlis, blaas of vagina of naar buiten (meestal peri-anaal)</a:t>
            </a:r>
            <a:endParaRPr lang="nl-NL" altLang="nl-NL" smtClean="0"/>
          </a:p>
          <a:p>
            <a:pPr lvl="1" eaLnBrk="1" hangingPunct="1">
              <a:lnSpc>
                <a:spcPct val="90000"/>
              </a:lnSpc>
            </a:pPr>
            <a:r>
              <a:rPr lang="en-US" altLang="nl-NL" smtClean="0"/>
              <a:t>Vernauwingen: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nl-NL" smtClean="0"/>
              <a:t>Doorgang bemoeilijkt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nl-NL" smtClean="0"/>
              <a:t>Obstructie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nl-NL" smtClean="0"/>
              <a:t>Gewrichtsklachten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nl-NL" smtClean="0"/>
              <a:t>Malabsorptie (opnamestoornis):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nl-NL" smtClean="0"/>
              <a:t>Verlies galzouten of eiwitlek</a:t>
            </a:r>
          </a:p>
        </p:txBody>
      </p:sp>
    </p:spTree>
    <p:extLst>
      <p:ext uri="{BB962C8B-B14F-4D97-AF65-F5344CB8AC3E}">
        <p14:creationId xmlns:p14="http://schemas.microsoft.com/office/powerpoint/2010/main" val="359194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smtClean="0"/>
              <a:t>Ziekte van Crohn</a:t>
            </a:r>
            <a:endParaRPr lang="nl-NL" altLang="nl-NL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530120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nl-NL" dirty="0" err="1" smtClean="0"/>
              <a:t>Behandeling</a:t>
            </a:r>
            <a:endParaRPr lang="en-US" altLang="nl-NL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nl-NL" dirty="0" smtClean="0"/>
              <a:t>Rust </a:t>
            </a:r>
            <a:r>
              <a:rPr lang="en-US" altLang="nl-NL" dirty="0" err="1" smtClean="0"/>
              <a:t>bij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exacerbatie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fase</a:t>
            </a:r>
            <a:endParaRPr lang="en-US" altLang="nl-NL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nl-NL" dirty="0" smtClean="0"/>
              <a:t>Dan </a:t>
            </a:r>
            <a:r>
              <a:rPr lang="en-US" altLang="nl-NL" dirty="0" err="1" smtClean="0"/>
              <a:t>ook</a:t>
            </a:r>
            <a:r>
              <a:rPr lang="en-US" altLang="nl-NL" dirty="0" smtClean="0"/>
              <a:t> E+ </a:t>
            </a:r>
            <a:r>
              <a:rPr lang="en-US" altLang="nl-NL" dirty="0" err="1" smtClean="0"/>
              <a:t>en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evt</a:t>
            </a:r>
            <a:r>
              <a:rPr lang="en-US" altLang="nl-NL" dirty="0" smtClean="0"/>
              <a:t>. V- </a:t>
            </a:r>
            <a:r>
              <a:rPr lang="en-US" altLang="nl-NL" dirty="0" err="1" smtClean="0"/>
              <a:t>dieet</a:t>
            </a:r>
            <a:endParaRPr lang="en-US" altLang="nl-NL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nl-NL" dirty="0" err="1" smtClean="0"/>
              <a:t>Vitamine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preparaten</a:t>
            </a:r>
            <a:endParaRPr lang="en-US" altLang="nl-NL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nl-NL" dirty="0" err="1" smtClean="0"/>
              <a:t>Ontsteking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remmens</a:t>
            </a:r>
            <a:endParaRPr lang="en-US" altLang="nl-NL" dirty="0" smtClean="0"/>
          </a:p>
          <a:p>
            <a:pPr lvl="2" eaLnBrk="1" hangingPunct="1">
              <a:lnSpc>
                <a:spcPct val="90000"/>
              </a:lnSpc>
            </a:pPr>
            <a:r>
              <a:rPr lang="en-US" altLang="nl-NL" dirty="0" smtClean="0"/>
              <a:t>Colon: </a:t>
            </a:r>
            <a:r>
              <a:rPr lang="en-US" altLang="nl-NL" dirty="0" err="1" smtClean="0"/>
              <a:t>salazopyrine</a:t>
            </a:r>
            <a:endParaRPr lang="en-US" altLang="nl-NL" dirty="0" smtClean="0"/>
          </a:p>
          <a:p>
            <a:pPr lvl="2" eaLnBrk="1" hangingPunct="1">
              <a:lnSpc>
                <a:spcPct val="90000"/>
              </a:lnSpc>
            </a:pPr>
            <a:r>
              <a:rPr lang="en-US" altLang="nl-NL" dirty="0" err="1" smtClean="0"/>
              <a:t>Hoger</a:t>
            </a:r>
            <a:r>
              <a:rPr lang="en-US" altLang="nl-NL" dirty="0" smtClean="0"/>
              <a:t>: </a:t>
            </a:r>
            <a:r>
              <a:rPr lang="en-US" altLang="nl-NL" dirty="0" err="1" smtClean="0"/>
              <a:t>prednison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e.a</a:t>
            </a:r>
            <a:r>
              <a:rPr lang="en-US" altLang="nl-NL" dirty="0" smtClean="0"/>
              <a:t>. </a:t>
            </a:r>
            <a:r>
              <a:rPr lang="en-US" altLang="nl-NL" dirty="0" err="1" smtClean="0"/>
              <a:t>corticosteroiden</a:t>
            </a:r>
            <a:endParaRPr lang="nl-NL" altLang="nl-NL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nl-NL" dirty="0" smtClean="0"/>
              <a:t>AB </a:t>
            </a:r>
            <a:r>
              <a:rPr lang="en-US" altLang="nl-NL" dirty="0" err="1" smtClean="0"/>
              <a:t>indien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nodig</a:t>
            </a:r>
            <a:endParaRPr lang="en-US" altLang="nl-NL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nl-NL" dirty="0" err="1" smtClean="0"/>
              <a:t>Bij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obstructie</a:t>
            </a:r>
            <a:r>
              <a:rPr lang="en-US" altLang="nl-NL" dirty="0" smtClean="0"/>
              <a:t>: </a:t>
            </a:r>
            <a:r>
              <a:rPr lang="en-US" altLang="nl-NL" dirty="0" err="1" smtClean="0"/>
              <a:t>niets</a:t>
            </a:r>
            <a:r>
              <a:rPr lang="en-US" altLang="nl-NL" dirty="0" smtClean="0"/>
              <a:t> per </a:t>
            </a:r>
            <a:r>
              <a:rPr lang="en-US" altLang="nl-NL" dirty="0" err="1" smtClean="0"/>
              <a:t>os</a:t>
            </a:r>
            <a:r>
              <a:rPr lang="en-US" altLang="nl-NL" dirty="0" smtClean="0"/>
              <a:t>, </a:t>
            </a:r>
            <a:r>
              <a:rPr lang="en-US" altLang="nl-NL" dirty="0" err="1" smtClean="0"/>
              <a:t>daarna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aangepaste</a:t>
            </a:r>
            <a:r>
              <a:rPr lang="en-US" altLang="nl-NL" dirty="0" smtClean="0"/>
              <a:t> of </a:t>
            </a:r>
            <a:r>
              <a:rPr lang="en-US" altLang="nl-NL" dirty="0" err="1" smtClean="0"/>
              <a:t>volledig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resorbeerbare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voeding</a:t>
            </a:r>
            <a:endParaRPr lang="en-US" altLang="nl-NL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nl-NL" dirty="0" err="1" smtClean="0"/>
              <a:t>Soms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immunosuppressiva</a:t>
            </a:r>
            <a:endParaRPr lang="en-US" altLang="nl-NL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nl-NL" dirty="0" err="1" smtClean="0"/>
              <a:t>Chirurgie</a:t>
            </a:r>
            <a:r>
              <a:rPr lang="en-US" altLang="nl-NL" dirty="0" smtClean="0"/>
              <a:t> van </a:t>
            </a:r>
            <a:r>
              <a:rPr lang="en-US" altLang="nl-NL" dirty="0" err="1" smtClean="0"/>
              <a:t>ernstige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fistels</a:t>
            </a:r>
            <a:r>
              <a:rPr lang="en-US" altLang="nl-NL" dirty="0" smtClean="0"/>
              <a:t> </a:t>
            </a:r>
            <a:r>
              <a:rPr lang="en-US" altLang="nl-NL" dirty="0" smtClean="0"/>
              <a:t>/ </a:t>
            </a:r>
            <a:r>
              <a:rPr lang="en-US" altLang="nl-NL" dirty="0" err="1" smtClean="0"/>
              <a:t>stenosen</a:t>
            </a:r>
            <a:endParaRPr lang="en-US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107306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smtClean="0"/>
              <a:t>Colitis ulcerosa</a:t>
            </a:r>
            <a:endParaRPr lang="nl-NL" altLang="nl-NL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nl-NL" smtClean="0"/>
              <a:t>Ontsteking dikke darm</a:t>
            </a:r>
          </a:p>
          <a:p>
            <a:pPr eaLnBrk="1" hangingPunct="1"/>
            <a:r>
              <a:rPr lang="en-US" altLang="nl-NL" smtClean="0"/>
              <a:t>Rectum het ernstigst aangetast, verder naar boven toe steeds minder</a:t>
            </a:r>
          </a:p>
          <a:p>
            <a:pPr eaLnBrk="1" hangingPunct="1"/>
            <a:r>
              <a:rPr lang="en-US" altLang="nl-NL" smtClean="0"/>
              <a:t>M.n. slijmvlies, ontstaan van zweren</a:t>
            </a:r>
          </a:p>
          <a:p>
            <a:pPr eaLnBrk="1" hangingPunct="1"/>
            <a:r>
              <a:rPr lang="en-US" altLang="nl-NL" smtClean="0"/>
              <a:t>Waarschijnlijk erfelijke / immunologische oorzaak</a:t>
            </a:r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428974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smtClean="0"/>
              <a:t>Colitis ulcerosa</a:t>
            </a:r>
            <a:endParaRPr lang="nl-NL" altLang="nl-NL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r>
              <a:rPr lang="en-US" altLang="nl-NL" dirty="0" err="1" smtClean="0"/>
              <a:t>Verschijnselen</a:t>
            </a:r>
            <a:r>
              <a:rPr lang="en-US" altLang="nl-NL" dirty="0" smtClean="0"/>
              <a:t>:</a:t>
            </a:r>
          </a:p>
          <a:p>
            <a:pPr lvl="1" eaLnBrk="1" hangingPunct="1"/>
            <a:r>
              <a:rPr lang="en-US" altLang="nl-NL" dirty="0" err="1" smtClean="0"/>
              <a:t>Afhankelijk</a:t>
            </a:r>
            <a:r>
              <a:rPr lang="en-US" altLang="nl-NL" dirty="0" smtClean="0"/>
              <a:t> van </a:t>
            </a:r>
            <a:r>
              <a:rPr lang="en-US" altLang="nl-NL" dirty="0" err="1" smtClean="0"/>
              <a:t>ernst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ontsteking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en</a:t>
            </a:r>
            <a:r>
              <a:rPr lang="en-US" altLang="nl-NL" dirty="0" smtClean="0"/>
              <a:t> mate </a:t>
            </a:r>
            <a:r>
              <a:rPr lang="en-US" altLang="nl-NL" dirty="0" err="1" smtClean="0"/>
              <a:t>aantasting</a:t>
            </a:r>
            <a:r>
              <a:rPr lang="en-US" altLang="nl-NL" dirty="0" smtClean="0"/>
              <a:t> colon</a:t>
            </a:r>
          </a:p>
          <a:p>
            <a:pPr lvl="2" eaLnBrk="1" hangingPunct="1"/>
            <a:r>
              <a:rPr lang="en-US" altLang="nl-NL" dirty="0" err="1" smtClean="0"/>
              <a:t>Diarree</a:t>
            </a:r>
            <a:r>
              <a:rPr lang="en-US" altLang="nl-NL" dirty="0" smtClean="0"/>
              <a:t> met </a:t>
            </a:r>
            <a:r>
              <a:rPr lang="en-US" altLang="nl-NL" dirty="0" err="1" smtClean="0"/>
              <a:t>bloed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en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slijm</a:t>
            </a:r>
            <a:r>
              <a:rPr lang="en-US" altLang="nl-NL" dirty="0" smtClean="0"/>
              <a:t>, </a:t>
            </a:r>
            <a:r>
              <a:rPr lang="en-US" altLang="nl-NL" dirty="0" err="1" smtClean="0"/>
              <a:t>anemie</a:t>
            </a:r>
            <a:endParaRPr lang="en-US" altLang="nl-NL" dirty="0" smtClean="0"/>
          </a:p>
          <a:p>
            <a:pPr lvl="2" eaLnBrk="1" hangingPunct="1"/>
            <a:r>
              <a:rPr lang="en-US" altLang="nl-NL" dirty="0" err="1" smtClean="0"/>
              <a:t>Krampen</a:t>
            </a:r>
            <a:r>
              <a:rPr lang="en-US" altLang="nl-NL" dirty="0" smtClean="0"/>
              <a:t>, </a:t>
            </a:r>
            <a:r>
              <a:rPr lang="en-US" altLang="nl-NL" dirty="0" err="1" smtClean="0"/>
              <a:t>pijn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bij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palpatie</a:t>
            </a:r>
            <a:endParaRPr lang="en-US" altLang="nl-NL" dirty="0" smtClean="0"/>
          </a:p>
          <a:p>
            <a:pPr lvl="2" eaLnBrk="1" hangingPunct="1"/>
            <a:r>
              <a:rPr lang="en-US" altLang="nl-NL" dirty="0" smtClean="0"/>
              <a:t>Malaise, </a:t>
            </a:r>
            <a:r>
              <a:rPr lang="en-US" altLang="nl-NL" dirty="0" err="1" smtClean="0"/>
              <a:t>gebrek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aan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eetlust</a:t>
            </a:r>
            <a:r>
              <a:rPr lang="en-US" altLang="nl-NL" dirty="0" smtClean="0"/>
              <a:t>, </a:t>
            </a:r>
            <a:r>
              <a:rPr lang="en-US" altLang="nl-NL" dirty="0" err="1" smtClean="0"/>
              <a:t>vermoeidheid</a:t>
            </a:r>
            <a:endParaRPr lang="en-US" altLang="nl-NL" dirty="0" smtClean="0"/>
          </a:p>
          <a:p>
            <a:pPr lvl="2" eaLnBrk="1" hangingPunct="1"/>
            <a:r>
              <a:rPr lang="en-US" altLang="nl-NL" dirty="0" err="1" smtClean="0"/>
              <a:t>Soms</a:t>
            </a:r>
            <a:r>
              <a:rPr lang="en-US" altLang="nl-NL" dirty="0" smtClean="0"/>
              <a:t> (</a:t>
            </a:r>
            <a:r>
              <a:rPr lang="en-US" altLang="nl-NL" dirty="0" err="1" smtClean="0"/>
              <a:t>lichte</a:t>
            </a:r>
            <a:r>
              <a:rPr lang="en-US" altLang="nl-NL" dirty="0" smtClean="0"/>
              <a:t>) </a:t>
            </a:r>
            <a:r>
              <a:rPr lang="en-US" altLang="nl-NL" dirty="0" err="1" smtClean="0"/>
              <a:t>koorts</a:t>
            </a:r>
            <a:endParaRPr lang="en-US" altLang="nl-NL" dirty="0" smtClean="0"/>
          </a:p>
          <a:p>
            <a:pPr lvl="2" eaLnBrk="1" hangingPunct="1"/>
            <a:r>
              <a:rPr lang="en-US" altLang="nl-NL" dirty="0" err="1" smtClean="0"/>
              <a:t>Soms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ernstig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ziek</a:t>
            </a:r>
            <a:r>
              <a:rPr lang="en-US" altLang="nl-NL" dirty="0" smtClean="0"/>
              <a:t> (</a:t>
            </a:r>
            <a:r>
              <a:rPr lang="en-US" altLang="nl-NL" dirty="0" err="1" smtClean="0"/>
              <a:t>koorts</a:t>
            </a:r>
            <a:r>
              <a:rPr lang="en-US" altLang="nl-NL" dirty="0" smtClean="0"/>
              <a:t>, </a:t>
            </a:r>
            <a:r>
              <a:rPr lang="en-US" altLang="nl-NL" dirty="0" err="1" smtClean="0"/>
              <a:t>bloeden</a:t>
            </a:r>
            <a:r>
              <a:rPr lang="en-US" altLang="nl-NL" dirty="0" smtClean="0"/>
              <a:t>, </a:t>
            </a:r>
            <a:r>
              <a:rPr lang="en-US" altLang="nl-NL" dirty="0" err="1" smtClean="0"/>
              <a:t>anemie</a:t>
            </a:r>
            <a:r>
              <a:rPr lang="en-US" altLang="nl-NL" dirty="0" smtClean="0"/>
              <a:t>, </a:t>
            </a:r>
            <a:r>
              <a:rPr lang="en-US" altLang="nl-NL" dirty="0" err="1" smtClean="0"/>
              <a:t>eiwitlek</a:t>
            </a:r>
            <a:r>
              <a:rPr lang="en-US" altLang="nl-NL" dirty="0" smtClean="0"/>
              <a:t>, </a:t>
            </a:r>
            <a:r>
              <a:rPr lang="en-US" altLang="nl-NL" dirty="0" err="1" smtClean="0"/>
              <a:t>dehydratie</a:t>
            </a:r>
            <a:r>
              <a:rPr lang="en-US" altLang="nl-NL" dirty="0" smtClean="0"/>
              <a:t>)</a:t>
            </a:r>
          </a:p>
          <a:p>
            <a:pPr lvl="2"/>
            <a:r>
              <a:rPr lang="en-US" altLang="nl-NL" dirty="0" err="1" smtClean="0"/>
              <a:t>Soms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perforatie</a:t>
            </a:r>
            <a:r>
              <a:rPr lang="en-US" altLang="nl-NL" dirty="0" smtClean="0"/>
              <a:t> </a:t>
            </a:r>
            <a:r>
              <a:rPr lang="en-US" altLang="nl-NL" dirty="0"/>
              <a:t>&gt;</a:t>
            </a:r>
            <a:r>
              <a:rPr lang="en-US" altLang="nl-NL" dirty="0" err="1" smtClean="0"/>
              <a:t>buikvliesontsteking</a:t>
            </a:r>
            <a:r>
              <a:rPr lang="en-US" altLang="nl-NL" dirty="0" smtClean="0"/>
              <a:t>&gt;</a:t>
            </a:r>
            <a:r>
              <a:rPr lang="en-US" altLang="nl-NL" dirty="0"/>
              <a:t>Acute </a:t>
            </a:r>
            <a:r>
              <a:rPr lang="en-US" altLang="nl-NL" dirty="0" err="1"/>
              <a:t>buik</a:t>
            </a:r>
            <a:r>
              <a:rPr lang="en-US" altLang="nl-NL" dirty="0"/>
              <a:t> </a:t>
            </a:r>
          </a:p>
          <a:p>
            <a:pPr lvl="2" eaLnBrk="1" hangingPunct="1"/>
            <a:r>
              <a:rPr lang="en-US" altLang="nl-NL" dirty="0" err="1" smtClean="0"/>
              <a:t>Soms</a:t>
            </a:r>
            <a:r>
              <a:rPr lang="en-US" altLang="nl-NL" dirty="0" smtClean="0"/>
              <a:t> </a:t>
            </a:r>
            <a:r>
              <a:rPr lang="en-US" altLang="nl-NL" dirty="0" smtClean="0"/>
              <a:t>fatale </a:t>
            </a:r>
            <a:r>
              <a:rPr lang="en-US" altLang="nl-NL" dirty="0" err="1" smtClean="0"/>
              <a:t>afloop</a:t>
            </a:r>
            <a:endParaRPr lang="nl-NL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171593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smtClean="0"/>
              <a:t>Colitis ulcerosa</a:t>
            </a:r>
            <a:endParaRPr lang="nl-NL" altLang="nl-NL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nl-NL" dirty="0" err="1" smtClean="0"/>
              <a:t>Diagnostiek</a:t>
            </a:r>
            <a:endParaRPr lang="en-US" altLang="nl-NL" dirty="0" smtClean="0"/>
          </a:p>
          <a:p>
            <a:pPr lvl="1" eaLnBrk="1" hangingPunct="1"/>
            <a:r>
              <a:rPr lang="en-US" altLang="nl-NL" dirty="0" err="1" smtClean="0"/>
              <a:t>Endoscopisch</a:t>
            </a:r>
            <a:r>
              <a:rPr lang="en-US" altLang="nl-NL" dirty="0" smtClean="0"/>
              <a:t>: rood </a:t>
            </a:r>
            <a:r>
              <a:rPr lang="en-US" altLang="nl-NL" dirty="0" err="1" smtClean="0"/>
              <a:t>slijmvlies</a:t>
            </a:r>
            <a:r>
              <a:rPr lang="nl-NL" altLang="nl-NL" dirty="0" smtClean="0"/>
              <a:t>, </a:t>
            </a:r>
            <a:r>
              <a:rPr lang="en-US" altLang="nl-NL" dirty="0" err="1" smtClean="0"/>
              <a:t>zweren</a:t>
            </a:r>
            <a:r>
              <a:rPr lang="en-US" altLang="nl-NL" dirty="0" smtClean="0"/>
              <a:t>, </a:t>
            </a:r>
            <a:r>
              <a:rPr lang="en-US" altLang="nl-NL" dirty="0" smtClean="0"/>
              <a:t/>
            </a:r>
            <a:br>
              <a:rPr lang="en-US" altLang="nl-NL" dirty="0" smtClean="0"/>
            </a:br>
            <a:r>
              <a:rPr lang="en-US" altLang="nl-NL" dirty="0" smtClean="0"/>
              <a:t>                           </a:t>
            </a:r>
            <a:r>
              <a:rPr lang="en-US" altLang="nl-NL" dirty="0" err="1" smtClean="0"/>
              <a:t>bloedingen</a:t>
            </a:r>
            <a:r>
              <a:rPr lang="en-US" altLang="nl-NL" dirty="0" smtClean="0"/>
              <a:t>, pus</a:t>
            </a:r>
          </a:p>
          <a:p>
            <a:pPr lvl="1" eaLnBrk="1" hangingPunct="1"/>
            <a:r>
              <a:rPr lang="en-US" altLang="nl-NL" dirty="0" err="1" smtClean="0"/>
              <a:t>Biopsie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soms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nodig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voor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onderscheid</a:t>
            </a:r>
            <a:r>
              <a:rPr lang="en-US" altLang="nl-NL" dirty="0" smtClean="0"/>
              <a:t> met </a:t>
            </a:r>
            <a:r>
              <a:rPr lang="en-US" altLang="nl-NL" dirty="0" err="1" smtClean="0"/>
              <a:t>infectie</a:t>
            </a:r>
            <a:endParaRPr lang="en-US" altLang="nl-NL" dirty="0" smtClean="0"/>
          </a:p>
          <a:p>
            <a:pPr lvl="1" eaLnBrk="1" hangingPunct="1"/>
            <a:r>
              <a:rPr lang="en-US" altLang="nl-NL" dirty="0" err="1" smtClean="0"/>
              <a:t>R</a:t>
            </a:r>
            <a:r>
              <a:rPr lang="en-US" altLang="nl-NL" dirty="0" err="1" smtClean="0">
                <a:cs typeface="Arial" charset="0"/>
              </a:rPr>
              <a:t>öntgen</a:t>
            </a:r>
            <a:r>
              <a:rPr lang="en-US" altLang="nl-NL" dirty="0" smtClean="0">
                <a:cs typeface="Arial" charset="0"/>
              </a:rPr>
              <a:t> om </a:t>
            </a:r>
            <a:r>
              <a:rPr lang="en-US" altLang="nl-NL" dirty="0" err="1" smtClean="0">
                <a:cs typeface="Arial" charset="0"/>
              </a:rPr>
              <a:t>hogere</a:t>
            </a:r>
            <a:r>
              <a:rPr lang="en-US" altLang="nl-NL" dirty="0" smtClean="0">
                <a:cs typeface="Arial" charset="0"/>
              </a:rPr>
              <a:t> </a:t>
            </a:r>
            <a:r>
              <a:rPr lang="en-US" altLang="nl-NL" dirty="0" err="1" smtClean="0">
                <a:cs typeface="Arial" charset="0"/>
              </a:rPr>
              <a:t>delen</a:t>
            </a:r>
            <a:r>
              <a:rPr lang="en-US" altLang="nl-NL" dirty="0" smtClean="0">
                <a:cs typeface="Arial" charset="0"/>
              </a:rPr>
              <a:t> colon </a:t>
            </a:r>
            <a:r>
              <a:rPr lang="en-US" altLang="nl-NL" dirty="0" err="1" smtClean="0">
                <a:cs typeface="Arial" charset="0"/>
              </a:rPr>
              <a:t>te</a:t>
            </a:r>
            <a:r>
              <a:rPr lang="en-US" altLang="nl-NL" dirty="0" smtClean="0">
                <a:cs typeface="Arial" charset="0"/>
              </a:rPr>
              <a:t> </a:t>
            </a:r>
            <a:r>
              <a:rPr lang="en-US" altLang="nl-NL" dirty="0" err="1" smtClean="0">
                <a:cs typeface="Arial" charset="0"/>
              </a:rPr>
              <a:t>volgen</a:t>
            </a:r>
            <a:r>
              <a:rPr lang="en-US" altLang="nl-NL" dirty="0" smtClean="0">
                <a:cs typeface="Arial" charset="0"/>
              </a:rPr>
              <a:t>, </a:t>
            </a:r>
            <a:r>
              <a:rPr lang="en-US" altLang="nl-NL" dirty="0" err="1" smtClean="0">
                <a:cs typeface="Arial" charset="0"/>
              </a:rPr>
              <a:t>behalve</a:t>
            </a:r>
            <a:r>
              <a:rPr lang="en-US" altLang="nl-NL" dirty="0" smtClean="0">
                <a:cs typeface="Arial" charset="0"/>
              </a:rPr>
              <a:t> </a:t>
            </a:r>
            <a:r>
              <a:rPr lang="en-US" altLang="nl-NL" dirty="0" err="1" smtClean="0">
                <a:cs typeface="Arial" charset="0"/>
              </a:rPr>
              <a:t>bij</a:t>
            </a:r>
            <a:r>
              <a:rPr lang="en-US" altLang="nl-NL" dirty="0" smtClean="0">
                <a:cs typeface="Arial" charset="0"/>
              </a:rPr>
              <a:t> </a:t>
            </a:r>
            <a:r>
              <a:rPr lang="en-US" altLang="nl-NL" dirty="0" err="1" smtClean="0">
                <a:cs typeface="Arial" charset="0"/>
              </a:rPr>
              <a:t>ernstige</a:t>
            </a:r>
            <a:r>
              <a:rPr lang="en-US" altLang="nl-NL" dirty="0" smtClean="0">
                <a:cs typeface="Arial" charset="0"/>
              </a:rPr>
              <a:t> </a:t>
            </a:r>
            <a:r>
              <a:rPr lang="en-US" altLang="nl-NL" dirty="0" err="1" smtClean="0">
                <a:cs typeface="Arial" charset="0"/>
              </a:rPr>
              <a:t>vormen</a:t>
            </a:r>
            <a:r>
              <a:rPr lang="en-US" altLang="nl-NL" dirty="0" smtClean="0">
                <a:cs typeface="Arial" charset="0"/>
              </a:rPr>
              <a:t> (</a:t>
            </a:r>
            <a:r>
              <a:rPr lang="en-US" altLang="nl-NL" dirty="0" err="1" smtClean="0">
                <a:cs typeface="Arial" charset="0"/>
              </a:rPr>
              <a:t>risico</a:t>
            </a:r>
            <a:r>
              <a:rPr lang="en-US" altLang="nl-NL" dirty="0" smtClean="0">
                <a:cs typeface="Arial" charset="0"/>
              </a:rPr>
              <a:t> </a:t>
            </a:r>
            <a:r>
              <a:rPr lang="en-US" altLang="nl-NL" dirty="0" err="1" smtClean="0">
                <a:cs typeface="Arial" charset="0"/>
              </a:rPr>
              <a:t>perforatie</a:t>
            </a:r>
            <a:r>
              <a:rPr lang="en-US" altLang="nl-NL" dirty="0" smtClean="0">
                <a:cs typeface="Arial" charset="0"/>
              </a:rPr>
              <a:t>)</a:t>
            </a:r>
          </a:p>
          <a:p>
            <a:pPr lvl="1" eaLnBrk="1" hangingPunct="1"/>
            <a:r>
              <a:rPr lang="en-US" altLang="nl-NL" dirty="0" err="1" smtClean="0">
                <a:cs typeface="Arial" charset="0"/>
              </a:rPr>
              <a:t>Vroegtijdig</a:t>
            </a:r>
            <a:r>
              <a:rPr lang="en-US" altLang="nl-NL" dirty="0" smtClean="0">
                <a:cs typeface="Arial" charset="0"/>
              </a:rPr>
              <a:t> </a:t>
            </a:r>
            <a:r>
              <a:rPr lang="en-US" altLang="nl-NL" dirty="0" err="1" smtClean="0">
                <a:cs typeface="Arial" charset="0"/>
              </a:rPr>
              <a:t>opsporen</a:t>
            </a:r>
            <a:r>
              <a:rPr lang="en-US" altLang="nl-NL" dirty="0" smtClean="0">
                <a:cs typeface="Arial" charset="0"/>
              </a:rPr>
              <a:t> </a:t>
            </a:r>
            <a:r>
              <a:rPr lang="en-US" altLang="nl-NL" dirty="0" err="1" smtClean="0">
                <a:cs typeface="Arial" charset="0"/>
              </a:rPr>
              <a:t>complicaties</a:t>
            </a:r>
            <a:endParaRPr lang="en-US" altLang="nl-NL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31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smtClean="0"/>
              <a:t>Colitis ulcerosa</a:t>
            </a:r>
            <a:endParaRPr lang="nl-NL" altLang="nl-NL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nl-NL" smtClean="0"/>
              <a:t>Complicaties:</a:t>
            </a:r>
          </a:p>
          <a:p>
            <a:pPr lvl="1" eaLnBrk="1" hangingPunct="1"/>
            <a:r>
              <a:rPr lang="en-US" altLang="nl-NL" smtClean="0">
                <a:cs typeface="Arial" charset="0"/>
              </a:rPr>
              <a:t>Perforatie</a:t>
            </a:r>
          </a:p>
          <a:p>
            <a:pPr lvl="1" eaLnBrk="1" hangingPunct="1"/>
            <a:r>
              <a:rPr lang="en-US" altLang="nl-NL" smtClean="0">
                <a:cs typeface="Arial" charset="0"/>
              </a:rPr>
              <a:t>Kanker (na &gt;10 jaren ontstekingen)</a:t>
            </a:r>
          </a:p>
          <a:p>
            <a:pPr lvl="1" eaLnBrk="1" hangingPunct="1"/>
            <a:r>
              <a:rPr lang="en-US" altLang="nl-NL" smtClean="0">
                <a:cs typeface="Arial" charset="0"/>
              </a:rPr>
              <a:t>Toxisch megacolon</a:t>
            </a:r>
          </a:p>
          <a:p>
            <a:pPr lvl="1" eaLnBrk="1" hangingPunct="1"/>
            <a:r>
              <a:rPr lang="en-US" altLang="nl-NL" smtClean="0"/>
              <a:t>Malabsorptie (opnamestoornis):</a:t>
            </a:r>
          </a:p>
          <a:p>
            <a:pPr lvl="2" eaLnBrk="1" hangingPunct="1"/>
            <a:r>
              <a:rPr lang="en-US" altLang="nl-NL" smtClean="0"/>
              <a:t>Eiwitlek &gt; oedemen</a:t>
            </a:r>
          </a:p>
          <a:p>
            <a:pPr lvl="1" eaLnBrk="1" hangingPunct="1"/>
            <a:r>
              <a:rPr lang="en-US" altLang="nl-NL" smtClean="0">
                <a:cs typeface="Arial" charset="0"/>
              </a:rPr>
              <a:t>Ontstekingen elders in het lichaam (gewrichten, ogen, huid e.a.)</a:t>
            </a:r>
          </a:p>
        </p:txBody>
      </p:sp>
    </p:spTree>
    <p:extLst>
      <p:ext uri="{BB962C8B-B14F-4D97-AF65-F5344CB8AC3E}">
        <p14:creationId xmlns:p14="http://schemas.microsoft.com/office/powerpoint/2010/main" val="26797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Aandoeningen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Ontstekingen = gastritis</a:t>
            </a:r>
          </a:p>
          <a:p>
            <a:r>
              <a:rPr lang="nl-NL" dirty="0" smtClean="0"/>
              <a:t>Ulcus pepticum = maagzweer</a:t>
            </a:r>
          </a:p>
          <a:p>
            <a:r>
              <a:rPr lang="nl-NL" dirty="0" smtClean="0"/>
              <a:t>Carcinoom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09138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smtClean="0"/>
              <a:t>Colitis Ulcerosa</a:t>
            </a:r>
            <a:endParaRPr lang="nl-NL" altLang="nl-NL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5229200"/>
          </a:xfrm>
        </p:spPr>
        <p:txBody>
          <a:bodyPr/>
          <a:lstStyle/>
          <a:p>
            <a:pPr eaLnBrk="1" hangingPunct="1"/>
            <a:r>
              <a:rPr lang="en-US" altLang="nl-NL" dirty="0" err="1" smtClean="0"/>
              <a:t>Behandeling</a:t>
            </a:r>
            <a:endParaRPr lang="en-US" altLang="nl-NL" dirty="0" smtClean="0"/>
          </a:p>
          <a:p>
            <a:pPr lvl="1" eaLnBrk="1" hangingPunct="1"/>
            <a:r>
              <a:rPr lang="en-US" altLang="nl-NL" dirty="0" smtClean="0"/>
              <a:t>Rust in </a:t>
            </a:r>
            <a:r>
              <a:rPr lang="en-US" altLang="nl-NL" dirty="0" err="1" smtClean="0"/>
              <a:t>exacerbatie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fase</a:t>
            </a:r>
            <a:endParaRPr lang="en-US" altLang="nl-NL" dirty="0" smtClean="0"/>
          </a:p>
          <a:p>
            <a:pPr lvl="1" eaLnBrk="1" hangingPunct="1"/>
            <a:r>
              <a:rPr lang="en-US" altLang="nl-NL" dirty="0" smtClean="0"/>
              <a:t>Dan </a:t>
            </a:r>
            <a:r>
              <a:rPr lang="en-US" altLang="nl-NL" dirty="0" err="1" smtClean="0"/>
              <a:t>ook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En</a:t>
            </a:r>
            <a:r>
              <a:rPr lang="en-US" altLang="nl-NL" dirty="0" smtClean="0"/>
              <a:t>+ </a:t>
            </a:r>
            <a:r>
              <a:rPr lang="en-US" altLang="nl-NL" dirty="0" err="1" smtClean="0"/>
              <a:t>en</a:t>
            </a:r>
            <a:r>
              <a:rPr lang="en-US" altLang="nl-NL" dirty="0" smtClean="0"/>
              <a:t> </a:t>
            </a:r>
            <a:r>
              <a:rPr lang="en-US" altLang="nl-NL" dirty="0" smtClean="0"/>
              <a:t>E+ </a:t>
            </a:r>
            <a:r>
              <a:rPr lang="en-US" altLang="nl-NL" dirty="0" err="1" smtClean="0"/>
              <a:t>en</a:t>
            </a:r>
            <a:r>
              <a:rPr lang="en-US" altLang="nl-NL" dirty="0" smtClean="0"/>
              <a:t> V- </a:t>
            </a:r>
            <a:r>
              <a:rPr lang="en-US" altLang="nl-NL" dirty="0" err="1" smtClean="0"/>
              <a:t>dieet</a:t>
            </a:r>
            <a:endParaRPr lang="en-US" altLang="nl-NL" dirty="0" smtClean="0"/>
          </a:p>
          <a:p>
            <a:pPr lvl="1" eaLnBrk="1" hangingPunct="1"/>
            <a:r>
              <a:rPr lang="en-US" altLang="nl-NL" dirty="0" err="1" smtClean="0"/>
              <a:t>Vitaminepreparaten</a:t>
            </a:r>
            <a:endParaRPr lang="en-US" altLang="nl-NL" dirty="0" smtClean="0"/>
          </a:p>
          <a:p>
            <a:pPr lvl="1" eaLnBrk="1" hangingPunct="1"/>
            <a:r>
              <a:rPr lang="en-US" altLang="nl-NL" dirty="0" smtClean="0"/>
              <a:t>AB </a:t>
            </a:r>
            <a:r>
              <a:rPr lang="en-US" altLang="nl-NL" dirty="0" err="1" smtClean="0"/>
              <a:t>indien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nodig</a:t>
            </a:r>
            <a:endParaRPr lang="en-US" altLang="nl-NL" dirty="0" smtClean="0"/>
          </a:p>
          <a:p>
            <a:pPr lvl="1" eaLnBrk="1" hangingPunct="1"/>
            <a:r>
              <a:rPr lang="en-US" altLang="nl-NL" dirty="0" err="1" smtClean="0"/>
              <a:t>Bij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obstructie</a:t>
            </a:r>
            <a:r>
              <a:rPr lang="en-US" altLang="nl-NL" dirty="0" smtClean="0"/>
              <a:t>: </a:t>
            </a:r>
            <a:r>
              <a:rPr lang="en-US" altLang="nl-NL" dirty="0" err="1" smtClean="0"/>
              <a:t>niets</a:t>
            </a:r>
            <a:r>
              <a:rPr lang="en-US" altLang="nl-NL" dirty="0" smtClean="0"/>
              <a:t> per </a:t>
            </a:r>
            <a:r>
              <a:rPr lang="en-US" altLang="nl-NL" dirty="0" err="1" smtClean="0"/>
              <a:t>os</a:t>
            </a:r>
            <a:r>
              <a:rPr lang="en-US" altLang="nl-NL" dirty="0" smtClean="0"/>
              <a:t>, </a:t>
            </a:r>
            <a:r>
              <a:rPr lang="en-US" altLang="nl-NL" dirty="0" err="1" smtClean="0"/>
              <a:t>daarna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aangepaste</a:t>
            </a:r>
            <a:r>
              <a:rPr lang="en-US" altLang="nl-NL" dirty="0" smtClean="0"/>
              <a:t> of </a:t>
            </a:r>
            <a:r>
              <a:rPr lang="en-US" altLang="nl-NL" dirty="0" err="1" smtClean="0"/>
              <a:t>volledig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resorbeerbare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voeding</a:t>
            </a:r>
            <a:endParaRPr lang="en-US" altLang="nl-NL" dirty="0" smtClean="0"/>
          </a:p>
          <a:p>
            <a:pPr lvl="1" eaLnBrk="1" hangingPunct="1"/>
            <a:r>
              <a:rPr lang="en-US" altLang="nl-NL" dirty="0" err="1" smtClean="0"/>
              <a:t>Soms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immunosuppressiva</a:t>
            </a:r>
            <a:endParaRPr lang="en-US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401302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smtClean="0"/>
              <a:t>Colitis ulcerosa</a:t>
            </a:r>
            <a:endParaRPr lang="nl-NL" altLang="nl-NL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nl-NL" dirty="0" err="1" smtClean="0"/>
              <a:t>Behandeling</a:t>
            </a:r>
            <a:endParaRPr lang="en-US" altLang="nl-NL" dirty="0" smtClean="0"/>
          </a:p>
          <a:p>
            <a:pPr lvl="1" eaLnBrk="1" hangingPunct="1"/>
            <a:r>
              <a:rPr lang="en-US" altLang="nl-NL" dirty="0" err="1" smtClean="0"/>
              <a:t>Ontsteking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remmen</a:t>
            </a:r>
            <a:endParaRPr lang="en-US" altLang="nl-NL" dirty="0" smtClean="0"/>
          </a:p>
          <a:p>
            <a:pPr lvl="2" eaLnBrk="1" hangingPunct="1"/>
            <a:r>
              <a:rPr lang="en-US" altLang="nl-NL" dirty="0" err="1" smtClean="0"/>
              <a:t>salazopyrine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en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varianten</a:t>
            </a:r>
            <a:r>
              <a:rPr lang="en-US" altLang="nl-NL" dirty="0" smtClean="0"/>
              <a:t>, </a:t>
            </a:r>
            <a:r>
              <a:rPr lang="en-US" altLang="nl-NL" dirty="0" err="1" smtClean="0"/>
              <a:t>indien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onderin</a:t>
            </a:r>
            <a:r>
              <a:rPr lang="en-US" altLang="nl-NL" dirty="0" smtClean="0"/>
              <a:t> met </a:t>
            </a:r>
            <a:r>
              <a:rPr lang="en-US" altLang="nl-NL" dirty="0" err="1" smtClean="0"/>
              <a:t>zetpil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toegediend</a:t>
            </a:r>
            <a:endParaRPr lang="en-US" altLang="nl-NL" dirty="0" smtClean="0"/>
          </a:p>
          <a:p>
            <a:pPr lvl="2" eaLnBrk="1" hangingPunct="1"/>
            <a:r>
              <a:rPr lang="en-US" altLang="nl-NL" dirty="0" err="1" smtClean="0"/>
              <a:t>Corticosteroïden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zetpil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indien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onderin</a:t>
            </a:r>
            <a:r>
              <a:rPr lang="en-US" altLang="nl-NL" dirty="0" smtClean="0"/>
              <a:t>, </a:t>
            </a:r>
            <a:r>
              <a:rPr lang="en-US" altLang="nl-NL" dirty="0" err="1" smtClean="0"/>
              <a:t>soms</a:t>
            </a:r>
            <a:r>
              <a:rPr lang="en-US" altLang="nl-NL" dirty="0" smtClean="0"/>
              <a:t> per </a:t>
            </a:r>
            <a:r>
              <a:rPr lang="en-US" altLang="nl-NL" dirty="0" err="1" smtClean="0"/>
              <a:t>os</a:t>
            </a:r>
            <a:endParaRPr lang="en-US" altLang="nl-NL" dirty="0" smtClean="0"/>
          </a:p>
          <a:p>
            <a:pPr lvl="1" eaLnBrk="1" hangingPunct="1"/>
            <a:r>
              <a:rPr lang="en-US" altLang="nl-NL" dirty="0" err="1" smtClean="0"/>
              <a:t>Chirurgisch</a:t>
            </a:r>
            <a:endParaRPr lang="en-US" altLang="nl-NL" dirty="0" smtClean="0"/>
          </a:p>
          <a:p>
            <a:pPr lvl="2" eaLnBrk="1" hangingPunct="1"/>
            <a:r>
              <a:rPr lang="en-US" altLang="nl-NL" dirty="0" err="1" smtClean="0"/>
              <a:t>Complicaties</a:t>
            </a:r>
            <a:r>
              <a:rPr lang="en-US" altLang="nl-NL" dirty="0" smtClean="0"/>
              <a:t>: </a:t>
            </a:r>
            <a:r>
              <a:rPr lang="en-US" altLang="nl-NL" dirty="0" err="1" smtClean="0"/>
              <a:t>stricturen</a:t>
            </a:r>
            <a:r>
              <a:rPr lang="en-US" altLang="nl-NL" dirty="0" smtClean="0"/>
              <a:t>, </a:t>
            </a:r>
            <a:r>
              <a:rPr lang="en-US" altLang="nl-NL" dirty="0" err="1" smtClean="0"/>
              <a:t>kanker</a:t>
            </a:r>
            <a:endParaRPr lang="en-US" altLang="nl-NL" dirty="0" smtClean="0"/>
          </a:p>
          <a:p>
            <a:pPr lvl="2" eaLnBrk="1" hangingPunct="1"/>
            <a:r>
              <a:rPr lang="en-US" altLang="nl-NL" dirty="0" err="1" smtClean="0"/>
              <a:t>Colonresectie</a:t>
            </a:r>
            <a:r>
              <a:rPr lang="en-US" altLang="nl-NL" dirty="0" smtClean="0"/>
              <a:t> of </a:t>
            </a:r>
            <a:r>
              <a:rPr lang="en-US" altLang="nl-NL" dirty="0" err="1" smtClean="0"/>
              <a:t>colectomie</a:t>
            </a:r>
            <a:endParaRPr lang="en-US" altLang="nl-NL" dirty="0" smtClean="0"/>
          </a:p>
          <a:p>
            <a:pPr lvl="2" eaLnBrk="1" hangingPunct="1"/>
            <a:r>
              <a:rPr lang="en-US" altLang="nl-NL" dirty="0" err="1" smtClean="0"/>
              <a:t>Ileoanale</a:t>
            </a:r>
            <a:r>
              <a:rPr lang="en-US" altLang="nl-NL" dirty="0" smtClean="0"/>
              <a:t> </a:t>
            </a:r>
            <a:r>
              <a:rPr lang="en-US" altLang="nl-NL" dirty="0" smtClean="0"/>
              <a:t>pouch of stoma </a:t>
            </a:r>
            <a:r>
              <a:rPr lang="en-US" altLang="nl-NL" dirty="0" err="1" smtClean="0"/>
              <a:t>aanleggen</a:t>
            </a:r>
            <a:endParaRPr lang="nl-NL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259348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7777163" cy="661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89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92696"/>
            <a:ext cx="5904656" cy="5755171"/>
          </a:xfrm>
          <a:noFill/>
        </p:spPr>
      </p:pic>
    </p:spTree>
    <p:extLst>
      <p:ext uri="{BB962C8B-B14F-4D97-AF65-F5344CB8AC3E}">
        <p14:creationId xmlns:p14="http://schemas.microsoft.com/office/powerpoint/2010/main" val="37651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Ontsteking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u="sng" dirty="0" smtClean="0"/>
              <a:t>Oorzaak</a:t>
            </a:r>
            <a:r>
              <a:rPr lang="nl-NL" dirty="0" smtClean="0"/>
              <a:t>: te veel </a:t>
            </a:r>
            <a:r>
              <a:rPr lang="nl-NL" dirty="0" err="1" smtClean="0"/>
              <a:t>HCl</a:t>
            </a:r>
            <a:r>
              <a:rPr lang="nl-NL" dirty="0" smtClean="0"/>
              <a:t> productie</a:t>
            </a:r>
          </a:p>
          <a:p>
            <a:endParaRPr lang="nl-NL" dirty="0" smtClean="0"/>
          </a:p>
          <a:p>
            <a:r>
              <a:rPr lang="nl-NL" u="sng" dirty="0" smtClean="0"/>
              <a:t>Gevolg</a:t>
            </a:r>
            <a:r>
              <a:rPr lang="nl-NL" dirty="0" smtClean="0"/>
              <a:t>: dehydratie, bloeding</a:t>
            </a:r>
          </a:p>
          <a:p>
            <a:endParaRPr lang="nl-NL" dirty="0" smtClean="0"/>
          </a:p>
          <a:p>
            <a:r>
              <a:rPr lang="nl-NL" u="sng" dirty="0" smtClean="0"/>
              <a:t>Diagnose</a:t>
            </a:r>
            <a:r>
              <a:rPr lang="nl-NL" dirty="0" smtClean="0"/>
              <a:t>: gastroscopie</a:t>
            </a:r>
          </a:p>
          <a:p>
            <a:endParaRPr lang="nl-NL" dirty="0" smtClean="0"/>
          </a:p>
          <a:p>
            <a:r>
              <a:rPr lang="nl-NL" u="sng" dirty="0" err="1" smtClean="0"/>
              <a:t>Thp</a:t>
            </a:r>
            <a:r>
              <a:rPr lang="nl-NL" dirty="0" smtClean="0"/>
              <a:t>: protonpompremmers: </a:t>
            </a:r>
            <a:br>
              <a:rPr lang="nl-NL" dirty="0" smtClean="0"/>
            </a:br>
            <a:r>
              <a:rPr lang="nl-NL" dirty="0" smtClean="0"/>
              <a:t>         geven maagwand rust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949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Gastroscopie</a:t>
            </a:r>
            <a:endParaRPr lang="nl-N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7"/>
          <a:stretch/>
        </p:blipFill>
        <p:spPr bwMode="auto">
          <a:xfrm>
            <a:off x="611560" y="1585518"/>
            <a:ext cx="7704856" cy="445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89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jullie diagnose?</a:t>
            </a:r>
            <a:endParaRPr lang="nl-NL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47625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248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122" y="1943088"/>
            <a:ext cx="6047756" cy="393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80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ieterij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Gieterij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ieterij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796</TotalTime>
  <Words>872</Words>
  <Application>Microsoft Office PowerPoint</Application>
  <PresentationFormat>Diavoorstelling (4:3)</PresentationFormat>
  <Paragraphs>288</Paragraphs>
  <Slides>53</Slides>
  <Notes>18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53</vt:i4>
      </vt:variant>
    </vt:vector>
  </HeadingPairs>
  <TitlesOfParts>
    <vt:vector size="54" baseType="lpstr">
      <vt:lpstr>Gieterij</vt:lpstr>
      <vt:lpstr>H19 Maag en  darmen</vt:lpstr>
      <vt:lpstr>Maag</vt:lpstr>
      <vt:lpstr>Werking </vt:lpstr>
      <vt:lpstr>Maagsap bevat</vt:lpstr>
      <vt:lpstr>Aandoeningen </vt:lpstr>
      <vt:lpstr>Ontsteking</vt:lpstr>
      <vt:lpstr>Gastroscopie</vt:lpstr>
      <vt:lpstr>Wat is jullie diagnose?</vt:lpstr>
      <vt:lpstr>PowerPoint-presentatie</vt:lpstr>
      <vt:lpstr>Ulcus pepticum</vt:lpstr>
      <vt:lpstr>Complicatie maagzweer</vt:lpstr>
      <vt:lpstr>Wat is jullie diagnose?</vt:lpstr>
      <vt:lpstr>Bloeding</vt:lpstr>
      <vt:lpstr>Wat is jullie diagnose?</vt:lpstr>
      <vt:lpstr>Perforatie</vt:lpstr>
      <vt:lpstr>Soorten buikpijn</vt:lpstr>
      <vt:lpstr>Wat is jullie diagnose?</vt:lpstr>
      <vt:lpstr>Pylorusstenose</vt:lpstr>
      <vt:lpstr>Projectielbraken</vt:lpstr>
      <vt:lpstr>Wat is jullie diagnose?</vt:lpstr>
      <vt:lpstr>Carcinomen</vt:lpstr>
      <vt:lpstr>Symptomen</vt:lpstr>
      <vt:lpstr>Therapie</vt:lpstr>
      <vt:lpstr>Aandachtspunten na Ok</vt:lpstr>
      <vt:lpstr>Wat is jullie diagnose?</vt:lpstr>
      <vt:lpstr>Morbide obesitas</vt:lpstr>
      <vt:lpstr>PowerPoint-presentatie</vt:lpstr>
      <vt:lpstr>PowerPoint-presentatie</vt:lpstr>
      <vt:lpstr>Darmen</vt:lpstr>
      <vt:lpstr>Aandoeningen</vt:lpstr>
      <vt:lpstr>Ontstekingen</vt:lpstr>
      <vt:lpstr>Appendicitis</vt:lpstr>
      <vt:lpstr>Diverticulose</vt:lpstr>
      <vt:lpstr>Poliepen</vt:lpstr>
      <vt:lpstr>PowerPoint-presentatie</vt:lpstr>
      <vt:lpstr>URL</vt:lpstr>
      <vt:lpstr>IBD: Chron ontstekingen darmen</vt:lpstr>
      <vt:lpstr>Ziekte van Crohn</vt:lpstr>
      <vt:lpstr>PowerPoint-presentatie</vt:lpstr>
      <vt:lpstr>Ziekte van Crohn</vt:lpstr>
      <vt:lpstr>Ziekte van Crohn</vt:lpstr>
      <vt:lpstr>PowerPoint-presentatie</vt:lpstr>
      <vt:lpstr>PowerPoint-presentatie</vt:lpstr>
      <vt:lpstr>Ziekte van Crohn</vt:lpstr>
      <vt:lpstr>Ziekte van Crohn</vt:lpstr>
      <vt:lpstr>Colitis ulcerosa</vt:lpstr>
      <vt:lpstr>Colitis ulcerosa</vt:lpstr>
      <vt:lpstr>Colitis ulcerosa</vt:lpstr>
      <vt:lpstr>Colitis ulcerosa</vt:lpstr>
      <vt:lpstr>Colitis Ulcerosa</vt:lpstr>
      <vt:lpstr>Colitis ulcerosa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Lever</dc:title>
  <dc:creator>G. Drenth</dc:creator>
  <cp:lastModifiedBy>E.H. Scheltens-Flink</cp:lastModifiedBy>
  <cp:revision>58</cp:revision>
  <dcterms:created xsi:type="dcterms:W3CDTF">2010-05-30T17:26:57Z</dcterms:created>
  <dcterms:modified xsi:type="dcterms:W3CDTF">2017-01-16T11:28:40Z</dcterms:modified>
</cp:coreProperties>
</file>